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7" r:id="rId24"/>
    <p:sldId id="288" r:id="rId25"/>
    <p:sldId id="289" r:id="rId26"/>
    <p:sldId id="297" r:id="rId27"/>
    <p:sldId id="298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874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48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305853-A88D-4F7C-900B-82A85652C2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B2A483-3E96-4D23-B175-2E2A3B66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59048" y="676591"/>
            <a:ext cx="10287705" cy="2766528"/>
          </a:xfrm>
        </p:spPr>
        <p:txBody>
          <a:bodyPr>
            <a:normAutofit/>
          </a:bodyPr>
          <a:lstStyle/>
          <a:p>
            <a:r>
              <a:rPr lang="en-ZA" sz="7200" dirty="0" err="1" smtClean="0"/>
              <a:t>Ontwikkeling</a:t>
            </a:r>
            <a:endParaRPr lang="en-Z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 smtClean="0"/>
              <a:t>Handboek</a:t>
            </a:r>
            <a:r>
              <a:rPr lang="en-ZA" dirty="0" smtClean="0"/>
              <a:t> bl.88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14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Maatskaplike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van </a:t>
            </a:r>
            <a:r>
              <a:rPr lang="en-ZA" dirty="0" err="1" smtClean="0"/>
              <a:t>ontwikkeling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Die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</a:t>
            </a:r>
            <a:r>
              <a:rPr lang="en-ZA" sz="2400" dirty="0" err="1" smtClean="0"/>
              <a:t>fokus</a:t>
            </a:r>
            <a:r>
              <a:rPr lang="en-ZA" sz="2400" dirty="0" smtClean="0"/>
              <a:t> op die </a:t>
            </a:r>
            <a:r>
              <a:rPr lang="en-ZA" sz="2400" dirty="0" err="1" smtClean="0"/>
              <a:t>welstand</a:t>
            </a:r>
            <a:r>
              <a:rPr lang="en-ZA" sz="2400" dirty="0" smtClean="0"/>
              <a:t> van die </a:t>
            </a:r>
            <a:r>
              <a:rPr lang="en-ZA" sz="2400" dirty="0" err="1" smtClean="0"/>
              <a:t>mens</a:t>
            </a:r>
            <a:r>
              <a:rPr lang="en-ZA" sz="2400" dirty="0" smtClean="0"/>
              <a:t>.</a:t>
            </a:r>
          </a:p>
          <a:p>
            <a:r>
              <a:rPr lang="en-ZA" sz="2400" dirty="0" err="1" smtClean="0"/>
              <a:t>Maatskaplike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(</a:t>
            </a:r>
            <a:r>
              <a:rPr lang="en-ZA" sz="2400" i="1" dirty="0" err="1" smtClean="0"/>
              <a:t>maatskaplike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behoeftes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asook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hul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vermoë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om</a:t>
            </a:r>
            <a:r>
              <a:rPr lang="en-ZA" sz="2400" i="1" dirty="0" smtClean="0"/>
              <a:t> ten </a:t>
            </a:r>
            <a:r>
              <a:rPr lang="en-ZA" sz="2400" i="1" dirty="0" err="1" smtClean="0"/>
              <a:t>volle</a:t>
            </a:r>
            <a:r>
              <a:rPr lang="en-ZA" sz="2400" i="1" dirty="0" smtClean="0"/>
              <a:t> </a:t>
            </a:r>
            <a:r>
              <a:rPr lang="en-ZA" sz="2400" i="1" dirty="0" err="1" smtClean="0"/>
              <a:t>te</a:t>
            </a:r>
            <a:r>
              <a:rPr lang="en-ZA" sz="2400" i="1" dirty="0" smtClean="0"/>
              <a:t>  </a:t>
            </a:r>
            <a:r>
              <a:rPr lang="en-ZA" sz="2400" i="1" dirty="0" err="1" smtClean="0"/>
              <a:t>deel</a:t>
            </a:r>
            <a:r>
              <a:rPr lang="en-ZA" sz="2400" i="1" dirty="0" smtClean="0"/>
              <a:t> in die </a:t>
            </a:r>
            <a:r>
              <a:rPr lang="en-ZA" sz="2400" i="1" dirty="0" err="1" smtClean="0"/>
              <a:t>gemeenskap</a:t>
            </a:r>
            <a:r>
              <a:rPr lang="en-ZA" sz="2400" i="1" dirty="0" smtClean="0"/>
              <a:t>) </a:t>
            </a:r>
            <a:r>
              <a:rPr lang="en-ZA" sz="2400" dirty="0" err="1" smtClean="0"/>
              <a:t>moet</a:t>
            </a:r>
            <a:r>
              <a:rPr lang="en-ZA" sz="2400" dirty="0" smtClean="0"/>
              <a:t> in </a:t>
            </a:r>
            <a:r>
              <a:rPr lang="en-ZA" sz="2400" dirty="0" err="1" smtClean="0"/>
              <a:t>ag</a:t>
            </a:r>
            <a:r>
              <a:rPr lang="en-ZA" sz="2400" dirty="0" smtClean="0"/>
              <a:t> </a:t>
            </a:r>
            <a:r>
              <a:rPr lang="en-ZA" sz="2400" dirty="0" err="1" smtClean="0"/>
              <a:t>geneem</a:t>
            </a:r>
            <a:r>
              <a:rPr lang="en-ZA" sz="2400" dirty="0" smtClean="0"/>
              <a:t> word. 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4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Huiswerk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err="1" smtClean="0"/>
              <a:t>Aktiwiteit</a:t>
            </a:r>
            <a:r>
              <a:rPr lang="en-ZA" dirty="0" smtClean="0"/>
              <a:t> 1 </a:t>
            </a:r>
            <a:r>
              <a:rPr lang="en-ZA" dirty="0" err="1" smtClean="0"/>
              <a:t>bl</a:t>
            </a:r>
            <a:r>
              <a:rPr lang="en-ZA" dirty="0" smtClean="0"/>
              <a:t> 90 en 91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42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Omgewingsaspek</a:t>
            </a:r>
            <a:r>
              <a:rPr lang="en-ZA" dirty="0" smtClean="0"/>
              <a:t> </a:t>
            </a:r>
            <a:r>
              <a:rPr lang="en-ZA" smtClean="0"/>
              <a:t>van ontwikkeling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u="sng" dirty="0" err="1" smtClean="0"/>
              <a:t>Dravermoë</a:t>
            </a:r>
            <a:r>
              <a:rPr lang="en-ZA" u="sng" dirty="0" smtClean="0"/>
              <a:t> van die </a:t>
            </a:r>
            <a:r>
              <a:rPr lang="en-ZA" u="sng" dirty="0" err="1" smtClean="0"/>
              <a:t>aarde</a:t>
            </a:r>
            <a:r>
              <a:rPr lang="en-ZA" u="sng" dirty="0" smtClean="0"/>
              <a:t>:</a:t>
            </a:r>
          </a:p>
          <a:p>
            <a:pPr lvl="1"/>
            <a:r>
              <a:rPr lang="en-ZA" dirty="0" smtClean="0"/>
              <a:t>Die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dirty="0" err="1" smtClean="0"/>
              <a:t>beskik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net </a:t>
            </a:r>
            <a:r>
              <a:rPr lang="en-ZA" dirty="0" err="1" smtClean="0"/>
              <a:t>genoeg</a:t>
            </a:r>
            <a:r>
              <a:rPr lang="en-ZA" dirty="0" smtClean="0"/>
              <a:t> </a:t>
            </a:r>
            <a:r>
              <a:rPr lang="en-ZA" dirty="0" err="1" smtClean="0"/>
              <a:t>natuurlike</a:t>
            </a:r>
            <a:r>
              <a:rPr lang="en-ZA" dirty="0" smtClean="0"/>
              <a:t> </a:t>
            </a:r>
            <a:r>
              <a:rPr lang="en-ZA" dirty="0" err="1" smtClean="0"/>
              <a:t>hulpbronne</a:t>
            </a:r>
            <a:r>
              <a:rPr lang="en-ZA" dirty="0" smtClean="0"/>
              <a:t>, </a:t>
            </a:r>
            <a:r>
              <a:rPr lang="en-ZA" dirty="0" err="1" smtClean="0"/>
              <a:t>soos</a:t>
            </a:r>
            <a:r>
              <a:rPr lang="en-ZA" dirty="0" smtClean="0"/>
              <a:t> water en </a:t>
            </a:r>
            <a:r>
              <a:rPr lang="en-ZA" dirty="0" err="1" smtClean="0"/>
              <a:t>grond</a:t>
            </a:r>
            <a:r>
              <a:rPr lang="en-ZA" dirty="0" smtClean="0"/>
              <a:t>,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slegs</a:t>
            </a:r>
            <a:r>
              <a:rPr lang="en-ZA" dirty="0" smtClean="0"/>
              <a:t> ‘n </a:t>
            </a:r>
            <a:r>
              <a:rPr lang="en-ZA" dirty="0" err="1" smtClean="0"/>
              <a:t>sekere</a:t>
            </a:r>
            <a:r>
              <a:rPr lang="en-ZA" dirty="0" smtClean="0"/>
              <a:t> </a:t>
            </a:r>
            <a:r>
              <a:rPr lang="en-ZA" dirty="0" err="1" smtClean="0"/>
              <a:t>bevolkingstal</a:t>
            </a:r>
            <a:r>
              <a:rPr lang="en-ZA" dirty="0" smtClean="0"/>
              <a:t> op ‘n </a:t>
            </a:r>
            <a:r>
              <a:rPr lang="en-ZA" dirty="0" err="1" smtClean="0"/>
              <a:t>volhoubare</a:t>
            </a:r>
            <a:r>
              <a:rPr lang="en-ZA" dirty="0" smtClean="0"/>
              <a:t> </a:t>
            </a:r>
            <a:r>
              <a:rPr lang="en-ZA" dirty="0" err="1" smtClean="0"/>
              <a:t>manier</a:t>
            </a:r>
            <a:r>
              <a:rPr lang="en-ZA" dirty="0" smtClean="0"/>
              <a:t> op die </a:t>
            </a:r>
            <a:r>
              <a:rPr lang="en-ZA" dirty="0" err="1" smtClean="0"/>
              <a:t>planeet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laat</a:t>
            </a:r>
            <a:r>
              <a:rPr lang="en-ZA" dirty="0" smtClean="0"/>
              <a:t> </a:t>
            </a:r>
            <a:r>
              <a:rPr lang="en-ZA" dirty="0" err="1" smtClean="0"/>
              <a:t>leef</a:t>
            </a:r>
            <a:r>
              <a:rPr lang="en-ZA" dirty="0" smtClean="0"/>
              <a:t>.</a:t>
            </a:r>
          </a:p>
          <a:p>
            <a:pPr lvl="1"/>
            <a:r>
              <a:rPr lang="en-ZA" dirty="0" err="1" smtClean="0"/>
              <a:t>Dws</a:t>
            </a:r>
            <a:r>
              <a:rPr lang="en-ZA" dirty="0" smtClean="0"/>
              <a:t> as die </a:t>
            </a:r>
            <a:r>
              <a:rPr lang="en-ZA" dirty="0" err="1" smtClean="0"/>
              <a:t>bevolkingsgroei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hoog</a:t>
            </a:r>
            <a:r>
              <a:rPr lang="en-ZA" dirty="0" smtClean="0"/>
              <a:t> </a:t>
            </a:r>
            <a:r>
              <a:rPr lang="en-ZA" dirty="0" err="1" smtClean="0"/>
              <a:t>raak</a:t>
            </a:r>
            <a:r>
              <a:rPr lang="en-ZA" dirty="0" smtClean="0"/>
              <a:t> of </a:t>
            </a:r>
            <a:r>
              <a:rPr lang="en-ZA" dirty="0" err="1" smtClean="0"/>
              <a:t>mense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voort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nievolhoubaar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leef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en </a:t>
            </a:r>
            <a:r>
              <a:rPr lang="en-ZA" dirty="0" err="1" smtClean="0"/>
              <a:t>meer</a:t>
            </a:r>
            <a:r>
              <a:rPr lang="en-ZA" smtClean="0"/>
              <a:t> materiële</a:t>
            </a:r>
            <a:r>
              <a:rPr lang="en-ZA" dirty="0" smtClean="0"/>
              <a:t> </a:t>
            </a:r>
            <a:r>
              <a:rPr lang="en-ZA" dirty="0" err="1" smtClean="0"/>
              <a:t>besittings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hê</a:t>
            </a:r>
            <a:r>
              <a:rPr lang="en-ZA" dirty="0" smtClean="0"/>
              <a:t>, en die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genoeg</a:t>
            </a:r>
            <a:r>
              <a:rPr lang="en-ZA" dirty="0" smtClean="0"/>
              <a:t> </a:t>
            </a:r>
            <a:r>
              <a:rPr lang="en-ZA" dirty="0" err="1" smtClean="0"/>
              <a:t>hulpbronne</a:t>
            </a:r>
            <a:r>
              <a:rPr lang="en-ZA" dirty="0" smtClean="0"/>
              <a:t> het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voorsien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8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9003" y="472904"/>
            <a:ext cx="3532496" cy="5013496"/>
          </a:xfrm>
        </p:spPr>
        <p:txBody>
          <a:bodyPr/>
          <a:lstStyle/>
          <a:p>
            <a:r>
              <a:rPr lang="en-ZA" dirty="0" err="1" smtClean="0"/>
              <a:t>Ekologiese</a:t>
            </a:r>
            <a:r>
              <a:rPr lang="en-ZA" dirty="0" smtClean="0"/>
              <a:t> </a:t>
            </a:r>
            <a:r>
              <a:rPr lang="en-ZA" dirty="0" err="1" smtClean="0"/>
              <a:t>voetspoor</a:t>
            </a:r>
            <a:r>
              <a:rPr lang="en-ZA" dirty="0" smtClean="0"/>
              <a:t>:</a:t>
            </a:r>
          </a:p>
          <a:p>
            <a:pPr lvl="1"/>
            <a:r>
              <a:rPr lang="en-ZA" dirty="0" smtClean="0"/>
              <a:t>Die </a:t>
            </a:r>
            <a:r>
              <a:rPr lang="en-ZA" dirty="0" err="1" smtClean="0"/>
              <a:t>grootte</a:t>
            </a:r>
            <a:r>
              <a:rPr lang="en-ZA" dirty="0" smtClean="0"/>
              <a:t> van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vraag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grond</a:t>
            </a:r>
            <a:r>
              <a:rPr lang="en-ZA" dirty="0" smtClean="0"/>
              <a:t> en water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benodig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 in </a:t>
            </a:r>
            <a:r>
              <a:rPr lang="en-ZA" dirty="0" err="1" smtClean="0"/>
              <a:t>teenstelling</a:t>
            </a:r>
            <a:r>
              <a:rPr lang="en-ZA" dirty="0" smtClean="0"/>
              <a:t> met </a:t>
            </a:r>
            <a:r>
              <a:rPr lang="en-ZA" dirty="0" err="1" smtClean="0"/>
              <a:t>wat</a:t>
            </a:r>
            <a:r>
              <a:rPr lang="en-ZA" dirty="0" smtClean="0"/>
              <a:t> die </a:t>
            </a:r>
            <a:r>
              <a:rPr lang="en-ZA" dirty="0" err="1" smtClean="0"/>
              <a:t>planeet</a:t>
            </a:r>
            <a:r>
              <a:rPr lang="en-ZA" dirty="0" smtClean="0"/>
              <a:t>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voorsien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13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614148"/>
            <a:ext cx="7606352" cy="42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Huiswerk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err="1" smtClean="0"/>
              <a:t>Aktiwiteit</a:t>
            </a:r>
            <a:r>
              <a:rPr lang="en-ZA" dirty="0" smtClean="0"/>
              <a:t> 2 </a:t>
            </a:r>
            <a:r>
              <a:rPr lang="en-ZA" dirty="0" err="1" smtClean="0"/>
              <a:t>bl</a:t>
            </a:r>
            <a:r>
              <a:rPr lang="en-ZA" smtClean="0"/>
              <a:t> 93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93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Maniere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ontwikkeling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meet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ZA" dirty="0" err="1" smtClean="0"/>
              <a:t>Geboortekoers</a:t>
            </a:r>
            <a:endParaRPr lang="en-ZA" dirty="0" smtClean="0"/>
          </a:p>
          <a:p>
            <a:pPr marL="742950" indent="-742950">
              <a:buFont typeface="+mj-lt"/>
              <a:buAutoNum type="arabicPeriod"/>
            </a:pPr>
            <a:r>
              <a:rPr lang="en-ZA" dirty="0" err="1" smtClean="0"/>
              <a:t>Sterftekoers</a:t>
            </a:r>
            <a:endParaRPr lang="en-ZA" dirty="0" smtClean="0"/>
          </a:p>
          <a:p>
            <a:pPr marL="742950" indent="-742950">
              <a:buFont typeface="+mj-lt"/>
              <a:buAutoNum type="arabicPeriod"/>
            </a:pPr>
            <a:r>
              <a:rPr lang="en-ZA" dirty="0" err="1" smtClean="0"/>
              <a:t>Bevolkingsgroei</a:t>
            </a:r>
            <a:endParaRPr lang="en-ZA" dirty="0" smtClean="0"/>
          </a:p>
          <a:p>
            <a:pPr marL="742950" indent="-742950">
              <a:buFont typeface="+mj-lt"/>
              <a:buAutoNum type="arabicPeriod"/>
            </a:pPr>
            <a:r>
              <a:rPr lang="en-ZA" dirty="0" err="1" smtClean="0"/>
              <a:t>Ouderdom-geslag-piramide</a:t>
            </a:r>
            <a:endParaRPr lang="en-ZA" dirty="0" smtClean="0"/>
          </a:p>
          <a:p>
            <a:pPr marL="742950" indent="-742950">
              <a:buFont typeface="+mj-lt"/>
              <a:buAutoNum type="arabicPeriod"/>
            </a:pPr>
            <a:r>
              <a:rPr lang="en-ZA" dirty="0" smtClean="0"/>
              <a:t>BBP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 smtClean="0"/>
              <a:t>BNP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 err="1" smtClean="0"/>
              <a:t>Menslike</a:t>
            </a:r>
            <a:r>
              <a:rPr lang="en-ZA" dirty="0" smtClean="0"/>
              <a:t> </a:t>
            </a:r>
            <a:r>
              <a:rPr lang="en-ZA" dirty="0" err="1" smtClean="0"/>
              <a:t>ontwikkelingsindeks</a:t>
            </a:r>
            <a:r>
              <a:rPr lang="en-ZA" dirty="0" smtClean="0"/>
              <a:t> (MOI)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26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1. </a:t>
            </a:r>
            <a:r>
              <a:rPr lang="en-ZA" u="sng" dirty="0" err="1" smtClean="0"/>
              <a:t>Geboortekoers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err="1" smtClean="0"/>
              <a:t>Dit</a:t>
            </a:r>
            <a:r>
              <a:rPr lang="en-ZA" sz="2400" dirty="0" smtClean="0"/>
              <a:t> is die </a:t>
            </a:r>
            <a:r>
              <a:rPr lang="en-ZA" sz="2400" dirty="0" err="1" smtClean="0"/>
              <a:t>getal</a:t>
            </a:r>
            <a:r>
              <a:rPr lang="en-ZA" sz="2400" dirty="0" smtClean="0"/>
              <a:t> </a:t>
            </a:r>
            <a:r>
              <a:rPr lang="en-ZA" sz="2400" dirty="0" err="1" smtClean="0"/>
              <a:t>babas</a:t>
            </a:r>
            <a:r>
              <a:rPr lang="en-ZA" sz="2400" dirty="0" smtClean="0"/>
              <a:t> per 1000 </a:t>
            </a:r>
            <a:r>
              <a:rPr lang="en-ZA" sz="2400" dirty="0" err="1" smtClean="0"/>
              <a:t>mense</a:t>
            </a:r>
            <a:r>
              <a:rPr lang="en-ZA" sz="2400" dirty="0" smtClean="0"/>
              <a:t> </a:t>
            </a:r>
            <a:r>
              <a:rPr lang="en-ZA" sz="2400" dirty="0" err="1" smtClean="0"/>
              <a:t>wat</a:t>
            </a:r>
            <a:r>
              <a:rPr lang="en-ZA" sz="2400" dirty="0" smtClean="0"/>
              <a:t> per </a:t>
            </a:r>
            <a:r>
              <a:rPr lang="en-ZA" sz="2400" dirty="0" err="1" smtClean="0"/>
              <a:t>jaar</a:t>
            </a:r>
            <a:r>
              <a:rPr lang="en-ZA" sz="2400" dirty="0" smtClean="0"/>
              <a:t> </a:t>
            </a:r>
            <a:r>
              <a:rPr lang="en-ZA" sz="2400" dirty="0" err="1" smtClean="0"/>
              <a:t>gebore</a:t>
            </a:r>
            <a:r>
              <a:rPr lang="en-ZA" sz="2400" dirty="0" smtClean="0"/>
              <a:t> word.</a:t>
            </a:r>
          </a:p>
          <a:p>
            <a:r>
              <a:rPr lang="en-ZA" sz="2400" dirty="0" err="1" smtClean="0"/>
              <a:t>Ontwikkelde</a:t>
            </a:r>
            <a:r>
              <a:rPr lang="en-ZA" sz="2400" dirty="0" smtClean="0"/>
              <a:t> land (VSA en VK) = </a:t>
            </a:r>
            <a:r>
              <a:rPr lang="en-ZA" sz="2400" dirty="0" err="1" smtClean="0"/>
              <a:t>lae</a:t>
            </a:r>
            <a:r>
              <a:rPr lang="en-ZA" sz="2400" dirty="0" smtClean="0"/>
              <a:t> </a:t>
            </a:r>
            <a:r>
              <a:rPr lang="en-ZA" sz="2400" dirty="0" err="1" smtClean="0"/>
              <a:t>geboortekoers</a:t>
            </a:r>
            <a:endParaRPr lang="en-ZA" sz="2400" dirty="0" smtClean="0"/>
          </a:p>
          <a:p>
            <a:r>
              <a:rPr lang="en-ZA" sz="2400" dirty="0" err="1" smtClean="0"/>
              <a:t>Ontwikkelende</a:t>
            </a:r>
            <a:r>
              <a:rPr lang="en-ZA" sz="2400" dirty="0" smtClean="0"/>
              <a:t> </a:t>
            </a:r>
            <a:r>
              <a:rPr lang="en-ZA" sz="2400" dirty="0" err="1" smtClean="0"/>
              <a:t>lande</a:t>
            </a:r>
            <a:r>
              <a:rPr lang="en-ZA" sz="2400" dirty="0" smtClean="0"/>
              <a:t> (</a:t>
            </a:r>
            <a:r>
              <a:rPr lang="en-ZA" sz="2400" dirty="0" err="1" smtClean="0"/>
              <a:t>Afrika</a:t>
            </a:r>
            <a:r>
              <a:rPr lang="en-ZA" sz="2400" dirty="0" smtClean="0"/>
              <a:t> en </a:t>
            </a:r>
            <a:r>
              <a:rPr lang="en-ZA" sz="2400" dirty="0" err="1" smtClean="0"/>
              <a:t>Indië</a:t>
            </a:r>
            <a:r>
              <a:rPr lang="en-ZA" sz="2400" dirty="0" smtClean="0"/>
              <a:t>) = </a:t>
            </a:r>
            <a:r>
              <a:rPr lang="en-ZA" sz="2400" dirty="0" err="1" smtClean="0"/>
              <a:t>hoë</a:t>
            </a:r>
            <a:r>
              <a:rPr lang="en-ZA" sz="2400" dirty="0" smtClean="0"/>
              <a:t> </a:t>
            </a:r>
            <a:r>
              <a:rPr lang="en-ZA" sz="2400" dirty="0" err="1" smtClean="0"/>
              <a:t>geboortekoers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24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2. </a:t>
            </a:r>
            <a:r>
              <a:rPr lang="en-ZA" u="sng" dirty="0" err="1" smtClean="0"/>
              <a:t>Sterftekoers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Die </a:t>
            </a:r>
            <a:r>
              <a:rPr lang="en-ZA" sz="2400" dirty="0" err="1" smtClean="0"/>
              <a:t>aantal</a:t>
            </a:r>
            <a:r>
              <a:rPr lang="en-ZA" sz="2400" dirty="0" smtClean="0"/>
              <a:t> </a:t>
            </a:r>
            <a:r>
              <a:rPr lang="en-ZA" sz="2400" dirty="0" err="1" smtClean="0"/>
              <a:t>sterftes</a:t>
            </a:r>
            <a:r>
              <a:rPr lang="en-ZA" sz="2400" dirty="0" smtClean="0"/>
              <a:t> van ‘n land per 1000 </a:t>
            </a:r>
            <a:r>
              <a:rPr lang="en-ZA" sz="2400" dirty="0" err="1" smtClean="0"/>
              <a:t>mense</a:t>
            </a:r>
            <a:r>
              <a:rPr lang="en-ZA" sz="2400" dirty="0" smtClean="0"/>
              <a:t> per </a:t>
            </a:r>
            <a:r>
              <a:rPr lang="en-ZA" sz="2400" dirty="0" err="1" smtClean="0"/>
              <a:t>jaar</a:t>
            </a:r>
            <a:r>
              <a:rPr lang="en-ZA" sz="2400" dirty="0" smtClean="0"/>
              <a:t>.</a:t>
            </a:r>
          </a:p>
          <a:p>
            <a:r>
              <a:rPr lang="en-ZA" sz="2400" dirty="0" err="1" smtClean="0"/>
              <a:t>Ontwikkelende</a:t>
            </a:r>
            <a:r>
              <a:rPr lang="en-ZA" sz="2400" dirty="0" smtClean="0"/>
              <a:t> land = </a:t>
            </a:r>
            <a:r>
              <a:rPr lang="en-ZA" sz="2400" dirty="0" err="1" smtClean="0"/>
              <a:t>hoër</a:t>
            </a:r>
            <a:r>
              <a:rPr lang="en-ZA" sz="2400" dirty="0" smtClean="0"/>
              <a:t> </a:t>
            </a:r>
            <a:r>
              <a:rPr lang="en-ZA" sz="2400" dirty="0" err="1" smtClean="0"/>
              <a:t>sterftekoers</a:t>
            </a:r>
            <a:endParaRPr lang="en-ZA" sz="2400" dirty="0" smtClean="0"/>
          </a:p>
          <a:p>
            <a:pPr lvl="1"/>
            <a:r>
              <a:rPr lang="en-ZA" sz="2000" dirty="0" err="1" smtClean="0"/>
              <a:t>Tekort</a:t>
            </a:r>
            <a:r>
              <a:rPr lang="en-ZA" sz="2000" dirty="0" smtClean="0"/>
              <a:t> </a:t>
            </a:r>
            <a:r>
              <a:rPr lang="en-ZA" sz="2000" dirty="0" err="1" smtClean="0"/>
              <a:t>aan</a:t>
            </a:r>
            <a:r>
              <a:rPr lang="en-ZA" sz="2000" dirty="0" smtClean="0"/>
              <a:t> </a:t>
            </a:r>
            <a:r>
              <a:rPr lang="en-ZA" sz="2000" dirty="0" err="1" smtClean="0"/>
              <a:t>mediese</a:t>
            </a:r>
            <a:r>
              <a:rPr lang="en-ZA" sz="2000" dirty="0" smtClean="0"/>
              <a:t> </a:t>
            </a:r>
            <a:r>
              <a:rPr lang="en-ZA" sz="2000" dirty="0" err="1" smtClean="0"/>
              <a:t>sorg</a:t>
            </a:r>
            <a:endParaRPr lang="en-ZA" sz="2000" dirty="0" smtClean="0"/>
          </a:p>
          <a:p>
            <a:pPr lvl="1"/>
            <a:r>
              <a:rPr lang="en-ZA" sz="2000" dirty="0" smtClean="0"/>
              <a:t>VIGS en Tb </a:t>
            </a:r>
            <a:r>
              <a:rPr lang="en-ZA" sz="2000" dirty="0" err="1" smtClean="0"/>
              <a:t>speel</a:t>
            </a:r>
            <a:r>
              <a:rPr lang="en-ZA" sz="2000" dirty="0" smtClean="0"/>
              <a:t> </a:t>
            </a:r>
            <a:r>
              <a:rPr lang="en-ZA" sz="2000" dirty="0" err="1" smtClean="0"/>
              <a:t>groot</a:t>
            </a:r>
            <a:r>
              <a:rPr lang="en-ZA" sz="2000" dirty="0" smtClean="0"/>
              <a:t> </a:t>
            </a:r>
            <a:r>
              <a:rPr lang="en-ZA" sz="2000" dirty="0" err="1" smtClean="0"/>
              <a:t>rol</a:t>
            </a:r>
            <a:endParaRPr lang="en-ZA" sz="2000" dirty="0" smtClean="0"/>
          </a:p>
          <a:p>
            <a:r>
              <a:rPr lang="en-ZA" sz="2400" dirty="0" err="1" smtClean="0"/>
              <a:t>Ontwikkelde</a:t>
            </a:r>
            <a:r>
              <a:rPr lang="en-ZA" sz="2400" dirty="0" smtClean="0"/>
              <a:t> land = </a:t>
            </a:r>
            <a:r>
              <a:rPr lang="en-ZA" sz="2400" dirty="0" err="1" smtClean="0"/>
              <a:t>laer</a:t>
            </a:r>
            <a:r>
              <a:rPr lang="en-ZA" sz="2400" dirty="0" smtClean="0"/>
              <a:t> </a:t>
            </a:r>
            <a:r>
              <a:rPr lang="en-ZA" sz="2400" dirty="0" err="1" smtClean="0"/>
              <a:t>sterftekoers</a:t>
            </a:r>
            <a:r>
              <a:rPr lang="en-ZA" sz="2400" dirty="0" smtClean="0"/>
              <a:t>.</a:t>
            </a:r>
          </a:p>
          <a:p>
            <a:pPr lvl="1"/>
            <a:r>
              <a:rPr lang="en-ZA" sz="2000" dirty="0" err="1" smtClean="0"/>
              <a:t>Goeie</a:t>
            </a:r>
            <a:r>
              <a:rPr lang="en-ZA" sz="2000" dirty="0" smtClean="0"/>
              <a:t> </a:t>
            </a:r>
            <a:r>
              <a:rPr lang="en-ZA" sz="2000" dirty="0" err="1" smtClean="0"/>
              <a:t>mediese</a:t>
            </a:r>
            <a:r>
              <a:rPr lang="en-ZA" sz="2000" dirty="0" smtClean="0"/>
              <a:t> </a:t>
            </a:r>
            <a:r>
              <a:rPr lang="en-ZA" sz="2000" dirty="0" err="1" smtClean="0"/>
              <a:t>sorg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16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3. </a:t>
            </a:r>
            <a:r>
              <a:rPr lang="en-ZA" u="sng" dirty="0" err="1" smtClean="0"/>
              <a:t>Bevolkingsgroei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618" y="1837765"/>
            <a:ext cx="10394707" cy="3311189"/>
          </a:xfrm>
        </p:spPr>
        <p:txBody>
          <a:bodyPr>
            <a:normAutofit/>
          </a:bodyPr>
          <a:lstStyle/>
          <a:p>
            <a:r>
              <a:rPr lang="en-ZA" sz="2400" dirty="0" err="1" smtClean="0"/>
              <a:t>Groeikoers</a:t>
            </a:r>
            <a:r>
              <a:rPr lang="en-ZA" sz="2400" dirty="0" smtClean="0"/>
              <a:t> = </a:t>
            </a:r>
            <a:r>
              <a:rPr lang="en-ZA" sz="2400" dirty="0" err="1" smtClean="0"/>
              <a:t>toename</a:t>
            </a:r>
            <a:r>
              <a:rPr lang="en-ZA" sz="2400" dirty="0" smtClean="0"/>
              <a:t> van ‘n land se </a:t>
            </a:r>
            <a:r>
              <a:rPr lang="en-ZA" sz="2400" dirty="0" err="1" smtClean="0"/>
              <a:t>bevolking</a:t>
            </a:r>
            <a:r>
              <a:rPr lang="en-ZA" sz="2400" dirty="0" smtClean="0"/>
              <a:t> in ‘n </a:t>
            </a:r>
            <a:r>
              <a:rPr lang="en-ZA" sz="2400" dirty="0" err="1" smtClean="0"/>
              <a:t>jaar</a:t>
            </a:r>
            <a:r>
              <a:rPr lang="en-ZA" sz="2400" dirty="0" smtClean="0"/>
              <a:t> </a:t>
            </a:r>
            <a:r>
              <a:rPr lang="en-ZA" sz="2400" dirty="0" err="1" smtClean="0"/>
              <a:t>uitgedruk</a:t>
            </a:r>
            <a:r>
              <a:rPr lang="en-ZA" sz="2400" dirty="0" smtClean="0"/>
              <a:t> as ‘n </a:t>
            </a:r>
            <a:r>
              <a:rPr lang="en-ZA" sz="2400" dirty="0" err="1" smtClean="0"/>
              <a:t>persentasie</a:t>
            </a:r>
            <a:r>
              <a:rPr lang="en-ZA" sz="2400" dirty="0" smtClean="0"/>
              <a:t> van die </a:t>
            </a:r>
            <a:r>
              <a:rPr lang="en-ZA" sz="2400" dirty="0" err="1" smtClean="0"/>
              <a:t>bevolking</a:t>
            </a:r>
            <a:endParaRPr lang="en-ZA" sz="2400" dirty="0"/>
          </a:p>
          <a:p>
            <a:r>
              <a:rPr lang="en-ZA" sz="2400" dirty="0" err="1" smtClean="0"/>
              <a:t>Ontwikkelde</a:t>
            </a:r>
            <a:r>
              <a:rPr lang="en-ZA" sz="2400" dirty="0" smtClean="0"/>
              <a:t> </a:t>
            </a:r>
            <a:r>
              <a:rPr lang="en-ZA" sz="2400" dirty="0" err="1" smtClean="0"/>
              <a:t>lande</a:t>
            </a:r>
            <a:r>
              <a:rPr lang="en-ZA" sz="2400" dirty="0" smtClean="0"/>
              <a:t> = </a:t>
            </a:r>
            <a:r>
              <a:rPr lang="en-ZA" sz="2400" dirty="0" err="1" smtClean="0"/>
              <a:t>lae</a:t>
            </a:r>
            <a:r>
              <a:rPr lang="en-ZA" sz="2400" dirty="0" smtClean="0"/>
              <a:t> </a:t>
            </a:r>
            <a:r>
              <a:rPr lang="en-ZA" sz="2400" dirty="0" err="1" smtClean="0"/>
              <a:t>groeikoers</a:t>
            </a:r>
            <a:endParaRPr lang="en-ZA" sz="2400" dirty="0" smtClean="0"/>
          </a:p>
          <a:p>
            <a:r>
              <a:rPr lang="en-ZA" sz="2400" dirty="0" err="1" smtClean="0"/>
              <a:t>Ontwikkelende</a:t>
            </a:r>
            <a:r>
              <a:rPr lang="en-ZA" sz="2400" dirty="0" smtClean="0"/>
              <a:t> </a:t>
            </a:r>
            <a:r>
              <a:rPr lang="en-ZA" sz="2400" dirty="0" err="1" smtClean="0"/>
              <a:t>lande</a:t>
            </a:r>
            <a:r>
              <a:rPr lang="en-ZA" sz="2400" dirty="0" smtClean="0"/>
              <a:t> = </a:t>
            </a:r>
            <a:r>
              <a:rPr lang="en-ZA" sz="2400" dirty="0" err="1" smtClean="0"/>
              <a:t>hoë</a:t>
            </a:r>
            <a:r>
              <a:rPr lang="en-ZA" sz="2400" dirty="0" smtClean="0"/>
              <a:t> </a:t>
            </a:r>
            <a:r>
              <a:rPr lang="en-ZA" sz="2400" dirty="0" err="1" smtClean="0"/>
              <a:t>groeikoers</a:t>
            </a:r>
            <a:endParaRPr lang="en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7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u="sng" dirty="0" smtClean="0"/>
              <a:t>Hoe </a:t>
            </a:r>
            <a:r>
              <a:rPr lang="en-ZA" u="sng" dirty="0" err="1" smtClean="0"/>
              <a:t>om</a:t>
            </a:r>
            <a:r>
              <a:rPr lang="en-ZA" u="sng" dirty="0" smtClean="0"/>
              <a:t> die </a:t>
            </a:r>
            <a:r>
              <a:rPr lang="en-ZA" u="sng" dirty="0" err="1" smtClean="0"/>
              <a:t>bevolkingsgroeikoers</a:t>
            </a:r>
            <a:r>
              <a:rPr lang="en-ZA" u="sng" dirty="0" smtClean="0"/>
              <a:t> </a:t>
            </a:r>
            <a:r>
              <a:rPr lang="en-ZA" u="sng" dirty="0" err="1" smtClean="0"/>
              <a:t>te</a:t>
            </a:r>
            <a:r>
              <a:rPr lang="en-ZA" u="sng" dirty="0" smtClean="0"/>
              <a:t> </a:t>
            </a:r>
            <a:r>
              <a:rPr lang="en-ZA" u="sng" dirty="0" err="1" smtClean="0"/>
              <a:t>bereken</a:t>
            </a:r>
            <a:r>
              <a:rPr lang="en-ZA" u="sng" dirty="0" smtClean="0"/>
              <a:t>?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Jy</a:t>
            </a:r>
            <a:r>
              <a:rPr lang="en-ZA" sz="2800" dirty="0" smtClean="0"/>
              <a:t> </a:t>
            </a:r>
            <a:r>
              <a:rPr lang="en-ZA" sz="2800" dirty="0" err="1" smtClean="0"/>
              <a:t>benodig</a:t>
            </a:r>
            <a:r>
              <a:rPr lang="en-ZA" sz="2800" dirty="0" smtClean="0"/>
              <a:t> die </a:t>
            </a:r>
            <a:r>
              <a:rPr lang="en-ZA" sz="2800" dirty="0" err="1" smtClean="0"/>
              <a:t>volgende</a:t>
            </a:r>
            <a:r>
              <a:rPr lang="en-ZA" sz="2800" dirty="0" smtClean="0"/>
              <a:t>:</a:t>
            </a:r>
          </a:p>
          <a:p>
            <a:pPr lvl="1"/>
            <a:r>
              <a:rPr lang="en-ZA" sz="2400" dirty="0" err="1" smtClean="0"/>
              <a:t>Huidige</a:t>
            </a:r>
            <a:r>
              <a:rPr lang="en-ZA" sz="2400" dirty="0" smtClean="0"/>
              <a:t> </a:t>
            </a:r>
            <a:r>
              <a:rPr lang="en-ZA" sz="2400" dirty="0" err="1" smtClean="0"/>
              <a:t>bevolkingsgetal</a:t>
            </a:r>
            <a:r>
              <a:rPr lang="en-ZA" sz="2400" dirty="0" smtClean="0"/>
              <a:t> (maw </a:t>
            </a:r>
            <a:r>
              <a:rPr lang="en-ZA" sz="2400" dirty="0" err="1" smtClean="0"/>
              <a:t>wat</a:t>
            </a:r>
            <a:r>
              <a:rPr lang="en-ZA" sz="2400" dirty="0" smtClean="0"/>
              <a:t> is die </a:t>
            </a:r>
            <a:r>
              <a:rPr lang="en-ZA" sz="2400" dirty="0" err="1" smtClean="0"/>
              <a:t>bevolkingsgetal</a:t>
            </a:r>
            <a:r>
              <a:rPr lang="en-ZA" sz="2400" dirty="0" smtClean="0"/>
              <a:t> </a:t>
            </a:r>
            <a:r>
              <a:rPr lang="en-ZA" sz="2400" dirty="0" err="1" smtClean="0"/>
              <a:t>nou</a:t>
            </a:r>
            <a:r>
              <a:rPr lang="en-ZA" sz="2400" dirty="0" smtClean="0"/>
              <a:t>)</a:t>
            </a:r>
          </a:p>
          <a:p>
            <a:pPr lvl="1"/>
            <a:r>
              <a:rPr lang="en-ZA" sz="2400" dirty="0" err="1" smtClean="0"/>
              <a:t>Vorige</a:t>
            </a:r>
            <a:r>
              <a:rPr lang="en-ZA" sz="2400" dirty="0" smtClean="0"/>
              <a:t> </a:t>
            </a:r>
            <a:r>
              <a:rPr lang="en-ZA" sz="2400" dirty="0" err="1" smtClean="0"/>
              <a:t>bevolkingsgetal</a:t>
            </a:r>
            <a:r>
              <a:rPr lang="en-ZA" sz="2400" dirty="0" smtClean="0"/>
              <a:t> (maw </a:t>
            </a:r>
            <a:r>
              <a:rPr lang="en-ZA" sz="2400" dirty="0" err="1" smtClean="0"/>
              <a:t>wat</a:t>
            </a:r>
            <a:r>
              <a:rPr lang="en-ZA" sz="2400" dirty="0" smtClean="0"/>
              <a:t> was die </a:t>
            </a:r>
            <a:r>
              <a:rPr lang="en-ZA" sz="2400" dirty="0" err="1" smtClean="0"/>
              <a:t>bevolkingsgetal</a:t>
            </a:r>
            <a:r>
              <a:rPr lang="en-ZA" sz="2400" dirty="0" smtClean="0"/>
              <a:t> </a:t>
            </a:r>
            <a:r>
              <a:rPr lang="en-ZA" sz="2400" dirty="0" err="1" smtClean="0"/>
              <a:t>gewees</a:t>
            </a:r>
            <a:r>
              <a:rPr lang="en-ZA" sz="2400" dirty="0" smtClean="0"/>
              <a:t>)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80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3664"/>
            <a:ext cx="8229600" cy="999113"/>
          </a:xfrm>
        </p:spPr>
        <p:txBody>
          <a:bodyPr>
            <a:normAutofit/>
          </a:bodyPr>
          <a:lstStyle/>
          <a:p>
            <a:r>
              <a:rPr lang="en-ZA" u="sng" dirty="0" err="1" smtClean="0"/>
              <a:t>Nuwe</a:t>
            </a:r>
            <a:r>
              <a:rPr lang="en-ZA" u="sng" dirty="0" smtClean="0"/>
              <a:t> </a:t>
            </a:r>
            <a:r>
              <a:rPr lang="en-ZA" u="sng" dirty="0" err="1"/>
              <a:t>woorde</a:t>
            </a:r>
            <a:r>
              <a:rPr lang="en-ZA" u="sng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12778"/>
            <a:ext cx="10394707" cy="3961808"/>
          </a:xfrm>
        </p:spPr>
        <p:txBody>
          <a:bodyPr>
            <a:normAutofit/>
          </a:bodyPr>
          <a:lstStyle/>
          <a:p>
            <a:r>
              <a:rPr lang="en-ZA" sz="2800" u="sng" dirty="0" err="1" smtClean="0"/>
              <a:t>Materiële</a:t>
            </a:r>
            <a:r>
              <a:rPr lang="en-ZA" sz="2800" dirty="0" smtClean="0"/>
              <a:t>: </a:t>
            </a:r>
            <a:r>
              <a:rPr lang="en-ZA" sz="2800" dirty="0" err="1" smtClean="0"/>
              <a:t>te</a:t>
            </a:r>
            <a:r>
              <a:rPr lang="en-ZA" sz="2800" dirty="0" smtClean="0"/>
              <a:t> make met </a:t>
            </a:r>
            <a:r>
              <a:rPr lang="en-ZA" sz="2800" dirty="0" err="1" smtClean="0"/>
              <a:t>fisiese</a:t>
            </a:r>
            <a:r>
              <a:rPr lang="en-ZA" sz="2800" dirty="0" smtClean="0"/>
              <a:t> </a:t>
            </a:r>
            <a:r>
              <a:rPr lang="en-ZA" sz="2800" dirty="0" err="1" smtClean="0"/>
              <a:t>voorwerpe</a:t>
            </a:r>
            <a:r>
              <a:rPr lang="en-ZA" sz="2800" dirty="0" smtClean="0"/>
              <a:t>.</a:t>
            </a:r>
          </a:p>
          <a:p>
            <a:r>
              <a:rPr lang="en-ZA" sz="2800" u="sng" dirty="0" err="1" smtClean="0"/>
              <a:t>Kultuurhulpbronne</a:t>
            </a:r>
            <a:r>
              <a:rPr lang="en-ZA" sz="2800" u="sng" dirty="0" smtClean="0"/>
              <a:t>: </a:t>
            </a:r>
            <a:r>
              <a:rPr lang="en-ZA" sz="2800" dirty="0" smtClean="0"/>
              <a:t>‘n </a:t>
            </a:r>
            <a:r>
              <a:rPr lang="en-ZA" sz="2800" dirty="0" err="1" smtClean="0"/>
              <a:t>aspek</a:t>
            </a:r>
            <a:r>
              <a:rPr lang="en-ZA" sz="2800" dirty="0" smtClean="0"/>
              <a:t> van ‘n </a:t>
            </a:r>
            <a:r>
              <a:rPr lang="en-ZA" sz="2800" dirty="0" err="1" smtClean="0"/>
              <a:t>kultuur</a:t>
            </a:r>
            <a:r>
              <a:rPr lang="en-ZA" sz="2800" dirty="0" smtClean="0"/>
              <a:t> of </a:t>
            </a:r>
            <a:r>
              <a:rPr lang="en-ZA" sz="2800" dirty="0" err="1" smtClean="0"/>
              <a:t>gemeenskap</a:t>
            </a:r>
            <a:r>
              <a:rPr lang="en-ZA" sz="2800" dirty="0" smtClean="0"/>
              <a:t> </a:t>
            </a:r>
            <a:r>
              <a:rPr lang="en-ZA" sz="2800" dirty="0" err="1" smtClean="0"/>
              <a:t>wat</a:t>
            </a:r>
            <a:r>
              <a:rPr lang="en-ZA" sz="2800" dirty="0" smtClean="0"/>
              <a:t> as </a:t>
            </a:r>
            <a:r>
              <a:rPr lang="en-ZA" sz="2800" dirty="0" err="1" smtClean="0"/>
              <a:t>waardevol</a:t>
            </a:r>
            <a:r>
              <a:rPr lang="en-ZA" sz="2800" dirty="0" smtClean="0"/>
              <a:t> </a:t>
            </a:r>
            <a:r>
              <a:rPr lang="en-ZA" sz="2800" dirty="0" err="1" smtClean="0"/>
              <a:t>geag</a:t>
            </a:r>
            <a:r>
              <a:rPr lang="en-ZA" sz="2800" dirty="0" smtClean="0"/>
              <a:t> word, </a:t>
            </a:r>
            <a:r>
              <a:rPr lang="en-ZA" sz="2800" dirty="0" err="1" smtClean="0"/>
              <a:t>soos</a:t>
            </a:r>
            <a:r>
              <a:rPr lang="en-ZA" sz="2800" dirty="0" smtClean="0"/>
              <a:t> ‘n </a:t>
            </a:r>
            <a:r>
              <a:rPr lang="en-ZA" sz="2800" dirty="0" err="1" smtClean="0"/>
              <a:t>gebou</a:t>
            </a:r>
            <a:r>
              <a:rPr lang="en-ZA" sz="2800" dirty="0" smtClean="0"/>
              <a:t> of </a:t>
            </a:r>
            <a:r>
              <a:rPr lang="en-ZA" sz="2800" dirty="0" err="1" smtClean="0"/>
              <a:t>kunswerk</a:t>
            </a:r>
            <a:r>
              <a:rPr lang="en-ZA" sz="2800" dirty="0" smtClean="0"/>
              <a:t>.</a:t>
            </a:r>
          </a:p>
          <a:p>
            <a:r>
              <a:rPr lang="en-ZA" sz="2800" u="sng" dirty="0" err="1" smtClean="0"/>
              <a:t>Omgewingshulpbronne</a:t>
            </a:r>
            <a:r>
              <a:rPr lang="en-ZA" sz="2800" dirty="0" smtClean="0"/>
              <a:t>:  </a:t>
            </a:r>
            <a:r>
              <a:rPr lang="en-ZA" sz="2800" dirty="0" err="1" smtClean="0"/>
              <a:t>natuurlike</a:t>
            </a:r>
            <a:r>
              <a:rPr lang="en-ZA" sz="2800" dirty="0" smtClean="0"/>
              <a:t> </a:t>
            </a:r>
            <a:r>
              <a:rPr lang="en-ZA" sz="2800" dirty="0" err="1" smtClean="0"/>
              <a:t>hulpbronne</a:t>
            </a:r>
            <a:r>
              <a:rPr lang="en-ZA" sz="2800" dirty="0" smtClean="0"/>
              <a:t> </a:t>
            </a:r>
            <a:r>
              <a:rPr lang="en-ZA" sz="2800" dirty="0" err="1" smtClean="0"/>
              <a:t>soos</a:t>
            </a:r>
            <a:r>
              <a:rPr lang="en-ZA" sz="2800" dirty="0" smtClean="0"/>
              <a:t> water, lug en </a:t>
            </a:r>
            <a:r>
              <a:rPr lang="en-ZA" sz="2800" dirty="0" err="1" smtClean="0"/>
              <a:t>plante</a:t>
            </a:r>
            <a:r>
              <a:rPr lang="en-ZA" sz="2800" dirty="0" smtClean="0"/>
              <a:t>.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0216" y="5805265"/>
            <a:ext cx="2133600" cy="365125"/>
          </a:xfrm>
        </p:spPr>
        <p:txBody>
          <a:bodyPr/>
          <a:lstStyle/>
          <a:p>
            <a:fld id="{B3A770A9-7716-4DF1-8883-7B54100DD900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24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err="1" smtClean="0"/>
              <a:t>Formule</a:t>
            </a:r>
            <a:r>
              <a:rPr lang="en-ZA" u="sng" dirty="0" smtClean="0"/>
              <a:t> om </a:t>
            </a:r>
            <a:r>
              <a:rPr lang="en-ZA" u="sng" dirty="0" err="1" smtClean="0"/>
              <a:t>dit</a:t>
            </a:r>
            <a:r>
              <a:rPr lang="en-ZA" u="sng" dirty="0" smtClean="0"/>
              <a:t> </a:t>
            </a:r>
            <a:r>
              <a:rPr lang="en-ZA" u="sng" dirty="0" err="1" smtClean="0"/>
              <a:t>uit</a:t>
            </a:r>
            <a:r>
              <a:rPr lang="en-ZA" u="sng" dirty="0" smtClean="0"/>
              <a:t> </a:t>
            </a:r>
            <a:r>
              <a:rPr lang="en-ZA" u="sng" dirty="0" err="1" smtClean="0"/>
              <a:t>te</a:t>
            </a:r>
            <a:r>
              <a:rPr lang="en-ZA" u="sng" dirty="0" smtClean="0"/>
              <a:t> </a:t>
            </a:r>
            <a:r>
              <a:rPr lang="en-ZA" u="sng" dirty="0" err="1" smtClean="0"/>
              <a:t>werk</a:t>
            </a:r>
            <a:r>
              <a:rPr lang="en-ZA" u="sng" dirty="0" smtClean="0"/>
              <a:t>: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sz="2400" dirty="0" err="1" smtClean="0"/>
              <a:t>Bevolkingsgroeikoers-persentasie</a:t>
            </a:r>
            <a:r>
              <a:rPr lang="en-ZA" sz="2400" dirty="0" smtClean="0"/>
              <a:t>=</a:t>
            </a:r>
          </a:p>
          <a:p>
            <a:pPr>
              <a:buNone/>
            </a:pPr>
            <a:r>
              <a:rPr lang="en-ZA" sz="2800" u="sng" dirty="0"/>
              <a:t>(</a:t>
            </a:r>
            <a:r>
              <a:rPr lang="en-ZA" sz="2800" u="sng" dirty="0" err="1"/>
              <a:t>Huidige</a:t>
            </a:r>
            <a:r>
              <a:rPr lang="en-ZA" sz="2800" u="sng" dirty="0"/>
              <a:t> </a:t>
            </a:r>
            <a:r>
              <a:rPr lang="en-ZA" sz="2800" u="sng" dirty="0" err="1"/>
              <a:t>bevolkingsgetal</a:t>
            </a:r>
            <a:r>
              <a:rPr lang="en-ZA" sz="2800" u="sng" dirty="0"/>
              <a:t> – </a:t>
            </a:r>
            <a:r>
              <a:rPr lang="en-ZA" sz="2800" u="sng" dirty="0" err="1"/>
              <a:t>vorige</a:t>
            </a:r>
            <a:r>
              <a:rPr lang="en-ZA" sz="2800" u="sng" dirty="0"/>
              <a:t> </a:t>
            </a:r>
            <a:r>
              <a:rPr lang="en-ZA" sz="2800" u="sng" dirty="0" err="1"/>
              <a:t>bevolkingsgetal</a:t>
            </a:r>
            <a:r>
              <a:rPr lang="en-ZA" sz="2800" u="sng" dirty="0"/>
              <a:t>) </a:t>
            </a:r>
            <a:r>
              <a:rPr lang="en-ZA" sz="2800" dirty="0"/>
              <a:t>x 100</a:t>
            </a:r>
          </a:p>
          <a:p>
            <a:pPr>
              <a:buNone/>
            </a:pPr>
            <a:r>
              <a:rPr lang="en-ZA" sz="2800" dirty="0"/>
              <a:t>			</a:t>
            </a:r>
            <a:r>
              <a:rPr lang="en-ZA" sz="2800" dirty="0" err="1"/>
              <a:t>Vorige</a:t>
            </a:r>
            <a:r>
              <a:rPr lang="en-ZA" sz="2800" dirty="0"/>
              <a:t> </a:t>
            </a:r>
            <a:r>
              <a:rPr lang="en-ZA" sz="2800" dirty="0" err="1"/>
              <a:t>bevolkingsgetal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Huiswerk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err="1" smtClean="0"/>
              <a:t>Aktiwiteit</a:t>
            </a:r>
            <a:r>
              <a:rPr lang="en-ZA" dirty="0" smtClean="0"/>
              <a:t> 3 </a:t>
            </a:r>
            <a:r>
              <a:rPr lang="en-ZA" dirty="0" err="1" smtClean="0"/>
              <a:t>bl</a:t>
            </a:r>
            <a:r>
              <a:rPr lang="en-ZA" dirty="0" smtClean="0"/>
              <a:t> 95</a:t>
            </a:r>
          </a:p>
          <a:p>
            <a:pPr lvl="1"/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vraag</a:t>
            </a:r>
            <a:r>
              <a:rPr lang="en-ZA" dirty="0" smtClean="0"/>
              <a:t> 2 </a:t>
            </a:r>
            <a:r>
              <a:rPr lang="en-ZA" dirty="0" err="1" smtClean="0"/>
              <a:t>nie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9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3664"/>
            <a:ext cx="8229600" cy="1215137"/>
          </a:xfrm>
        </p:spPr>
        <p:txBody>
          <a:bodyPr>
            <a:normAutofit/>
          </a:bodyPr>
          <a:lstStyle/>
          <a:p>
            <a:r>
              <a:rPr lang="en-ZA" u="sng" dirty="0" smtClean="0"/>
              <a:t>4. </a:t>
            </a:r>
            <a:r>
              <a:rPr lang="en-ZA" u="sng" dirty="0" err="1" smtClean="0"/>
              <a:t>Bevolkingspiramides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253" y="1512081"/>
            <a:ext cx="3245893" cy="4506582"/>
          </a:xfrm>
        </p:spPr>
        <p:txBody>
          <a:bodyPr/>
          <a:lstStyle/>
          <a:p>
            <a:r>
              <a:rPr lang="en-ZA" dirty="0" err="1" smtClean="0"/>
              <a:t>Grafiese</a:t>
            </a:r>
            <a:r>
              <a:rPr lang="en-ZA" dirty="0" smtClean="0"/>
              <a:t> </a:t>
            </a:r>
            <a:r>
              <a:rPr lang="en-ZA" dirty="0" err="1" smtClean="0"/>
              <a:t>voorstelling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die </a:t>
            </a:r>
            <a:r>
              <a:rPr lang="en-ZA" dirty="0" err="1" smtClean="0"/>
              <a:t>verspreiding</a:t>
            </a:r>
            <a:r>
              <a:rPr lang="en-ZA" dirty="0" smtClean="0"/>
              <a:t> van </a:t>
            </a:r>
            <a:r>
              <a:rPr lang="en-ZA" dirty="0" err="1" smtClean="0"/>
              <a:t>verskillende</a:t>
            </a:r>
            <a:r>
              <a:rPr lang="en-ZA" dirty="0" smtClean="0"/>
              <a:t> </a:t>
            </a:r>
            <a:r>
              <a:rPr lang="en-ZA" dirty="0" err="1" smtClean="0"/>
              <a:t>ouderdomsgroepe</a:t>
            </a:r>
            <a:r>
              <a:rPr lang="en-ZA" dirty="0" smtClean="0"/>
              <a:t> in ‘n </a:t>
            </a:r>
            <a:r>
              <a:rPr lang="en-ZA" dirty="0" err="1" smtClean="0"/>
              <a:t>menslike</a:t>
            </a:r>
            <a:r>
              <a:rPr lang="en-ZA" dirty="0" smtClean="0"/>
              <a:t> </a:t>
            </a:r>
            <a:r>
              <a:rPr lang="en-ZA" dirty="0" err="1" smtClean="0"/>
              <a:t>bevolking</a:t>
            </a:r>
            <a:r>
              <a:rPr lang="en-ZA" dirty="0" smtClean="0"/>
              <a:t> </a:t>
            </a:r>
            <a:r>
              <a:rPr lang="en-ZA" dirty="0" err="1" smtClean="0"/>
              <a:t>aandui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22</a:t>
            </a:fld>
            <a:endParaRPr lang="en-ZA"/>
          </a:p>
        </p:txBody>
      </p:sp>
      <p:pic>
        <p:nvPicPr>
          <p:cNvPr id="5" name="Picture 2" descr="File:Angola Population Pyramid 2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99" y="2012274"/>
            <a:ext cx="4411682" cy="320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Bespreking</a:t>
            </a:r>
            <a:r>
              <a:rPr lang="en-ZA" dirty="0" smtClean="0"/>
              <a:t> van </a:t>
            </a:r>
            <a:r>
              <a:rPr lang="en-ZA" dirty="0" err="1" smtClean="0"/>
              <a:t>figuur</a:t>
            </a:r>
            <a:r>
              <a:rPr lang="en-ZA" dirty="0" smtClean="0"/>
              <a:t> 12 </a:t>
            </a:r>
            <a:r>
              <a:rPr lang="en-ZA" dirty="0" err="1" smtClean="0"/>
              <a:t>bl</a:t>
            </a:r>
            <a:r>
              <a:rPr lang="en-ZA" dirty="0" smtClean="0"/>
              <a:t> 96</a:t>
            </a:r>
            <a:endParaRPr lang="en-ZA" dirty="0"/>
          </a:p>
        </p:txBody>
      </p:sp>
      <p:pic>
        <p:nvPicPr>
          <p:cNvPr id="6" name="Picture 2" descr="C:\Users\Yvette\AppData\Local\Temp\dacudaTemp\Scan_April-29-2015-9-53-35-767-A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2138" y="2766050"/>
            <a:ext cx="8354250" cy="269491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554734" y="1980950"/>
            <a:ext cx="5306375" cy="488735"/>
          </a:xfrm>
        </p:spPr>
        <p:txBody>
          <a:bodyPr/>
          <a:lstStyle/>
          <a:p>
            <a:r>
              <a:rPr lang="en-US" dirty="0" err="1" smtClean="0"/>
              <a:t>Teken</a:t>
            </a:r>
            <a:r>
              <a:rPr lang="en-US" dirty="0" smtClean="0"/>
              <a:t> oor in jou </a:t>
            </a:r>
            <a:r>
              <a:rPr lang="en-US" dirty="0" err="1" smtClean="0"/>
              <a:t>skrif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12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650" y="35831"/>
            <a:ext cx="10765809" cy="5721503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Fase</a:t>
            </a:r>
            <a:r>
              <a:rPr lang="en-ZA" sz="2800" dirty="0" smtClean="0"/>
              <a:t> 1 en 2: </a:t>
            </a:r>
            <a:r>
              <a:rPr lang="en-ZA" sz="2800" dirty="0" err="1" smtClean="0"/>
              <a:t>Uitsettende</a:t>
            </a:r>
            <a:r>
              <a:rPr lang="en-ZA" sz="2800" dirty="0" smtClean="0"/>
              <a:t> </a:t>
            </a:r>
            <a:r>
              <a:rPr lang="en-ZA" sz="2800" dirty="0" err="1" smtClean="0"/>
              <a:t>piramide</a:t>
            </a:r>
            <a:endParaRPr lang="en-ZA" sz="2800" dirty="0" smtClean="0"/>
          </a:p>
          <a:p>
            <a:pPr lvl="1"/>
            <a:r>
              <a:rPr lang="en-ZA" sz="2400" dirty="0" smtClean="0"/>
              <a:t>Dui ‘n </a:t>
            </a:r>
            <a:r>
              <a:rPr lang="en-ZA" sz="2400" dirty="0" err="1" smtClean="0"/>
              <a:t>groot</a:t>
            </a:r>
            <a:r>
              <a:rPr lang="en-ZA" sz="2400" dirty="0" smtClean="0"/>
              <a:t> </a:t>
            </a:r>
            <a:r>
              <a:rPr lang="en-ZA" sz="2400" dirty="0" err="1" smtClean="0"/>
              <a:t>gedeelte</a:t>
            </a:r>
            <a:r>
              <a:rPr lang="en-ZA" sz="2400" dirty="0" smtClean="0"/>
              <a:t> </a:t>
            </a:r>
            <a:r>
              <a:rPr lang="en-ZA" sz="2400" dirty="0" err="1" smtClean="0"/>
              <a:t>kinders</a:t>
            </a:r>
            <a:r>
              <a:rPr lang="en-ZA" sz="2400" dirty="0" smtClean="0"/>
              <a:t> (</a:t>
            </a:r>
            <a:r>
              <a:rPr lang="en-ZA" sz="2400" dirty="0" err="1" smtClean="0"/>
              <a:t>hoë</a:t>
            </a:r>
            <a:r>
              <a:rPr lang="en-ZA" sz="2400" dirty="0" smtClean="0"/>
              <a:t> </a:t>
            </a:r>
            <a:r>
              <a:rPr lang="en-ZA" sz="2400" dirty="0" err="1" smtClean="0"/>
              <a:t>geboortekoers</a:t>
            </a:r>
            <a:r>
              <a:rPr lang="en-ZA" sz="2400" dirty="0" smtClean="0"/>
              <a:t>), </a:t>
            </a:r>
            <a:r>
              <a:rPr lang="en-ZA" sz="2400" dirty="0" err="1" smtClean="0"/>
              <a:t>hoë</a:t>
            </a:r>
            <a:r>
              <a:rPr lang="en-ZA" sz="2400" dirty="0" smtClean="0"/>
              <a:t> </a:t>
            </a:r>
            <a:r>
              <a:rPr lang="en-ZA" sz="2400" dirty="0" err="1" smtClean="0"/>
              <a:t>sterftekoers</a:t>
            </a:r>
            <a:r>
              <a:rPr lang="en-ZA" sz="2400" dirty="0" smtClean="0"/>
              <a:t> en </a:t>
            </a:r>
            <a:r>
              <a:rPr lang="en-ZA" sz="2400" dirty="0" err="1" smtClean="0"/>
              <a:t>kort</a:t>
            </a:r>
            <a:r>
              <a:rPr lang="en-ZA" sz="2400" dirty="0" smtClean="0"/>
              <a:t> </a:t>
            </a:r>
            <a:r>
              <a:rPr lang="en-ZA" sz="2400" dirty="0" err="1" smtClean="0"/>
              <a:t>lewensverwagting</a:t>
            </a:r>
            <a:r>
              <a:rPr lang="en-ZA" sz="2400" dirty="0" smtClean="0"/>
              <a:t> </a:t>
            </a:r>
            <a:r>
              <a:rPr lang="en-ZA" sz="2400" dirty="0" err="1" smtClean="0"/>
              <a:t>aan</a:t>
            </a:r>
            <a:r>
              <a:rPr lang="en-ZA" sz="2400" dirty="0" smtClean="0"/>
              <a:t>, </a:t>
            </a:r>
            <a:r>
              <a:rPr lang="en-ZA" sz="2400" dirty="0" err="1" smtClean="0"/>
              <a:t>soos</a:t>
            </a:r>
            <a:r>
              <a:rPr lang="en-ZA" sz="2400" dirty="0" smtClean="0"/>
              <a:t> </a:t>
            </a:r>
            <a:r>
              <a:rPr lang="en-ZA" sz="2400" dirty="0" err="1" smtClean="0"/>
              <a:t>kenmerkend</a:t>
            </a:r>
            <a:r>
              <a:rPr lang="en-ZA" sz="2400" dirty="0" smtClean="0"/>
              <a:t> van </a:t>
            </a:r>
            <a:r>
              <a:rPr lang="en-ZA" sz="2400" dirty="0" err="1" smtClean="0"/>
              <a:t>ontwikkelende</a:t>
            </a:r>
            <a:r>
              <a:rPr lang="en-ZA" sz="2400" dirty="0" smtClean="0"/>
              <a:t> </a:t>
            </a:r>
            <a:r>
              <a:rPr lang="en-ZA" sz="2400" dirty="0" err="1" smtClean="0"/>
              <a:t>lande</a:t>
            </a:r>
            <a:r>
              <a:rPr lang="en-ZA" sz="2400" dirty="0" smtClean="0"/>
              <a:t> met:</a:t>
            </a:r>
          </a:p>
          <a:p>
            <a:pPr lvl="2"/>
            <a:r>
              <a:rPr lang="en-ZA" sz="2000" dirty="0" smtClean="0"/>
              <a:t>Min </a:t>
            </a:r>
            <a:r>
              <a:rPr lang="en-ZA" sz="2000" dirty="0" err="1" smtClean="0"/>
              <a:t>toegang</a:t>
            </a:r>
            <a:r>
              <a:rPr lang="en-ZA" sz="2000" dirty="0" smtClean="0"/>
              <a:t> tot </a:t>
            </a:r>
            <a:r>
              <a:rPr lang="en-ZA" sz="2000" dirty="0" err="1" smtClean="0"/>
              <a:t>geboortebeperking</a:t>
            </a:r>
            <a:r>
              <a:rPr lang="en-ZA" sz="2000" dirty="0" smtClean="0"/>
              <a:t> en </a:t>
            </a:r>
            <a:r>
              <a:rPr lang="en-ZA" sz="2000" dirty="0" err="1" smtClean="0"/>
              <a:t>gesondheidsorg</a:t>
            </a:r>
            <a:endParaRPr lang="en-ZA" sz="2000" dirty="0" smtClean="0"/>
          </a:p>
          <a:p>
            <a:pPr lvl="2"/>
            <a:r>
              <a:rPr lang="en-ZA" sz="2000" dirty="0" err="1" smtClean="0"/>
              <a:t>Gebrek</a:t>
            </a:r>
            <a:r>
              <a:rPr lang="en-ZA" sz="2000" dirty="0" smtClean="0"/>
              <a:t> </a:t>
            </a:r>
            <a:r>
              <a:rPr lang="en-ZA" sz="2000" dirty="0" err="1" smtClean="0"/>
              <a:t>aan</a:t>
            </a:r>
            <a:r>
              <a:rPr lang="en-ZA" sz="2000" dirty="0" smtClean="0"/>
              <a:t> </a:t>
            </a:r>
            <a:r>
              <a:rPr lang="en-ZA" sz="2000" dirty="0" err="1" smtClean="0"/>
              <a:t>kennis</a:t>
            </a:r>
            <a:r>
              <a:rPr lang="en-ZA" sz="2000" dirty="0" smtClean="0"/>
              <a:t> </a:t>
            </a:r>
            <a:r>
              <a:rPr lang="en-ZA" sz="2000" dirty="0" err="1" smtClean="0"/>
              <a:t>oor</a:t>
            </a:r>
            <a:r>
              <a:rPr lang="en-ZA" sz="2000" dirty="0" smtClean="0"/>
              <a:t> </a:t>
            </a:r>
            <a:r>
              <a:rPr lang="en-ZA" sz="2000" dirty="0" err="1" smtClean="0"/>
              <a:t>voorkoming</a:t>
            </a:r>
            <a:r>
              <a:rPr lang="en-ZA" sz="2000" dirty="0" smtClean="0"/>
              <a:t> of </a:t>
            </a:r>
            <a:r>
              <a:rPr lang="en-ZA" sz="2000" dirty="0" err="1" smtClean="0"/>
              <a:t>genesing</a:t>
            </a:r>
            <a:r>
              <a:rPr lang="en-ZA" sz="2000" dirty="0" smtClean="0"/>
              <a:t> van </a:t>
            </a:r>
            <a:r>
              <a:rPr lang="en-ZA" sz="2000" dirty="0" err="1" smtClean="0"/>
              <a:t>siektes</a:t>
            </a:r>
            <a:endParaRPr lang="en-ZA" sz="2000" dirty="0" smtClean="0"/>
          </a:p>
          <a:p>
            <a:pPr lvl="2"/>
            <a:r>
              <a:rPr lang="en-ZA" sz="2000" dirty="0" err="1" smtClean="0"/>
              <a:t>Nie</a:t>
            </a:r>
            <a:r>
              <a:rPr lang="en-ZA" sz="2000" dirty="0" smtClean="0"/>
              <a:t> </a:t>
            </a:r>
            <a:r>
              <a:rPr lang="en-ZA" sz="2000" dirty="0" err="1" smtClean="0"/>
              <a:t>genoeg</a:t>
            </a:r>
            <a:r>
              <a:rPr lang="en-ZA" sz="2000" dirty="0" smtClean="0"/>
              <a:t> </a:t>
            </a:r>
            <a:r>
              <a:rPr lang="en-ZA" sz="2000" dirty="0" err="1" smtClean="0"/>
              <a:t>skoon</a:t>
            </a:r>
            <a:r>
              <a:rPr lang="en-ZA" sz="2000" dirty="0" smtClean="0"/>
              <a:t> </a:t>
            </a:r>
            <a:r>
              <a:rPr lang="en-ZA" sz="2000" dirty="0" err="1" smtClean="0"/>
              <a:t>drinkwater</a:t>
            </a:r>
            <a:r>
              <a:rPr lang="en-ZA" sz="2000" dirty="0" smtClean="0"/>
              <a:t> </a:t>
            </a:r>
            <a:r>
              <a:rPr lang="en-ZA" sz="2000" dirty="0" err="1" smtClean="0"/>
              <a:t>nie</a:t>
            </a:r>
            <a:r>
              <a:rPr lang="en-ZA" sz="2000" dirty="0" smtClean="0"/>
              <a:t> en ‘n </a:t>
            </a:r>
            <a:r>
              <a:rPr lang="en-ZA" sz="2000" dirty="0" err="1" smtClean="0"/>
              <a:t>tekort</a:t>
            </a:r>
            <a:r>
              <a:rPr lang="en-ZA" sz="2000" dirty="0" smtClean="0"/>
              <a:t> </a:t>
            </a:r>
            <a:r>
              <a:rPr lang="en-ZA" sz="2000" dirty="0" err="1" smtClean="0"/>
              <a:t>aan</a:t>
            </a:r>
            <a:r>
              <a:rPr lang="en-ZA" sz="2000" dirty="0" smtClean="0"/>
              <a:t> </a:t>
            </a:r>
            <a:r>
              <a:rPr lang="en-ZA" sz="2000" dirty="0" err="1" smtClean="0"/>
              <a:t>ordentelike</a:t>
            </a:r>
            <a:r>
              <a:rPr lang="en-ZA" sz="2000" dirty="0" smtClean="0"/>
              <a:t> </a:t>
            </a:r>
            <a:r>
              <a:rPr lang="en-ZA" sz="2000" dirty="0" err="1" smtClean="0"/>
              <a:t>rioleringstelsels</a:t>
            </a:r>
            <a:endParaRPr lang="en-ZA" sz="2000" dirty="0" smtClean="0"/>
          </a:p>
          <a:p>
            <a:pPr lvl="2"/>
            <a:r>
              <a:rPr lang="en-ZA" sz="2000" dirty="0" err="1" smtClean="0"/>
              <a:t>Swak</a:t>
            </a:r>
            <a:r>
              <a:rPr lang="en-ZA" sz="2000" dirty="0" smtClean="0"/>
              <a:t> </a:t>
            </a:r>
            <a:r>
              <a:rPr lang="en-ZA" sz="2000" dirty="0" err="1" smtClean="0"/>
              <a:t>koshigiëne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8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832" y="275726"/>
            <a:ext cx="10506501" cy="5577487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Fase</a:t>
            </a:r>
            <a:r>
              <a:rPr lang="en-ZA" sz="2800" dirty="0" smtClean="0"/>
              <a:t> 3: </a:t>
            </a:r>
            <a:r>
              <a:rPr lang="en-ZA" sz="2800" dirty="0" err="1" smtClean="0"/>
              <a:t>Stilstaande</a:t>
            </a:r>
            <a:r>
              <a:rPr lang="en-ZA" sz="2800" dirty="0" smtClean="0"/>
              <a:t> of </a:t>
            </a:r>
            <a:r>
              <a:rPr lang="en-ZA" sz="2800" dirty="0" err="1" smtClean="0"/>
              <a:t>stabiele</a:t>
            </a:r>
            <a:r>
              <a:rPr lang="en-ZA" sz="2800" dirty="0" smtClean="0"/>
              <a:t> </a:t>
            </a:r>
            <a:r>
              <a:rPr lang="en-ZA" sz="2800" dirty="0" err="1" smtClean="0"/>
              <a:t>piramiede</a:t>
            </a:r>
            <a:endParaRPr lang="en-ZA" sz="2800" dirty="0" smtClean="0"/>
          </a:p>
          <a:p>
            <a:pPr lvl="1"/>
            <a:r>
              <a:rPr lang="en-ZA" sz="2400" dirty="0" err="1" smtClean="0"/>
              <a:t>Kenmerkend</a:t>
            </a:r>
            <a:r>
              <a:rPr lang="en-ZA" sz="2400" dirty="0" smtClean="0"/>
              <a:t> van </a:t>
            </a:r>
            <a:r>
              <a:rPr lang="en-ZA" sz="2400" dirty="0" err="1" smtClean="0"/>
              <a:t>lande</a:t>
            </a:r>
            <a:r>
              <a:rPr lang="en-ZA" sz="2400" dirty="0" smtClean="0"/>
              <a:t> met ‘n </a:t>
            </a:r>
            <a:r>
              <a:rPr lang="en-ZA" sz="2400" dirty="0" err="1" smtClean="0"/>
              <a:t>lae</a:t>
            </a:r>
            <a:r>
              <a:rPr lang="en-ZA" sz="2400" dirty="0" smtClean="0"/>
              <a:t> </a:t>
            </a:r>
            <a:r>
              <a:rPr lang="en-ZA" sz="2400" dirty="0" err="1" smtClean="0"/>
              <a:t>geboorte</a:t>
            </a:r>
            <a:r>
              <a:rPr lang="en-ZA" sz="2400" dirty="0" smtClean="0"/>
              <a:t>- en </a:t>
            </a:r>
            <a:r>
              <a:rPr lang="en-ZA" sz="2400" dirty="0" err="1" smtClean="0"/>
              <a:t>sterftekoers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err="1" smtClean="0"/>
              <a:t>Bevolking</a:t>
            </a:r>
            <a:r>
              <a:rPr lang="en-ZA" sz="2400" dirty="0" smtClean="0"/>
              <a:t> </a:t>
            </a:r>
            <a:r>
              <a:rPr lang="en-ZA" sz="2400" dirty="0" err="1" smtClean="0"/>
              <a:t>hou</a:t>
            </a:r>
            <a:r>
              <a:rPr lang="en-ZA" sz="2400" dirty="0" smtClean="0"/>
              <a:t> op </a:t>
            </a:r>
            <a:r>
              <a:rPr lang="en-ZA" sz="2400" dirty="0" err="1" smtClean="0"/>
              <a:t>groei</a:t>
            </a:r>
            <a:r>
              <a:rPr lang="en-ZA" sz="2400" dirty="0" smtClean="0"/>
              <a:t>, want minder </a:t>
            </a:r>
            <a:r>
              <a:rPr lang="en-ZA" sz="2400" dirty="0" err="1" smtClean="0"/>
              <a:t>babas</a:t>
            </a:r>
            <a:r>
              <a:rPr lang="en-ZA" sz="2400" dirty="0" smtClean="0"/>
              <a:t> word </a:t>
            </a:r>
            <a:r>
              <a:rPr lang="en-ZA" sz="2400" dirty="0" err="1" smtClean="0"/>
              <a:t>gebore</a:t>
            </a:r>
            <a:r>
              <a:rPr lang="en-ZA" sz="2400" dirty="0" smtClean="0"/>
              <a:t> en minder </a:t>
            </a:r>
            <a:r>
              <a:rPr lang="en-ZA" sz="2400" dirty="0" err="1" smtClean="0"/>
              <a:t>bejaardes</a:t>
            </a:r>
            <a:r>
              <a:rPr lang="en-ZA" sz="2400" dirty="0" smtClean="0"/>
              <a:t> </a:t>
            </a:r>
            <a:r>
              <a:rPr lang="en-ZA" sz="2400" dirty="0" err="1" smtClean="0"/>
              <a:t>sterf</a:t>
            </a:r>
            <a:endParaRPr lang="en-ZA" sz="2400" dirty="0" smtClean="0"/>
          </a:p>
          <a:p>
            <a:r>
              <a:rPr lang="en-ZA" sz="2800" dirty="0" err="1" smtClean="0"/>
              <a:t>Fase</a:t>
            </a:r>
            <a:r>
              <a:rPr lang="en-ZA" sz="2800" dirty="0" smtClean="0"/>
              <a:t> 4: </a:t>
            </a:r>
            <a:r>
              <a:rPr lang="en-ZA" sz="2800" dirty="0" err="1" smtClean="0"/>
              <a:t>Sametrekkende</a:t>
            </a:r>
            <a:r>
              <a:rPr lang="en-ZA" sz="2800" dirty="0" smtClean="0"/>
              <a:t> of </a:t>
            </a:r>
            <a:r>
              <a:rPr lang="en-ZA" sz="2800" dirty="0" err="1" smtClean="0"/>
              <a:t>vernouende</a:t>
            </a:r>
            <a:r>
              <a:rPr lang="en-ZA" sz="2800" dirty="0" smtClean="0"/>
              <a:t> </a:t>
            </a:r>
            <a:r>
              <a:rPr lang="en-ZA" sz="2800" dirty="0" err="1" smtClean="0"/>
              <a:t>piramide</a:t>
            </a:r>
            <a:endParaRPr lang="en-ZA" sz="2800" dirty="0" smtClean="0"/>
          </a:p>
          <a:p>
            <a:pPr lvl="1"/>
            <a:r>
              <a:rPr lang="en-ZA" sz="2400" dirty="0" err="1" smtClean="0"/>
              <a:t>Vernou</a:t>
            </a:r>
            <a:r>
              <a:rPr lang="en-ZA" sz="2400" dirty="0" smtClean="0"/>
              <a:t> by die basis</a:t>
            </a:r>
          </a:p>
          <a:p>
            <a:pPr lvl="1"/>
            <a:r>
              <a:rPr lang="en-ZA" sz="2400" dirty="0" err="1" smtClean="0"/>
              <a:t>Kenmerkend</a:t>
            </a:r>
            <a:r>
              <a:rPr lang="en-ZA" sz="2400" dirty="0" smtClean="0"/>
              <a:t> is minder </a:t>
            </a:r>
            <a:r>
              <a:rPr lang="en-ZA" sz="2400" dirty="0" err="1" smtClean="0"/>
              <a:t>jong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, </a:t>
            </a:r>
            <a:r>
              <a:rPr lang="en-ZA" sz="2400" dirty="0" err="1" smtClean="0"/>
              <a:t>meer</a:t>
            </a:r>
            <a:r>
              <a:rPr lang="en-ZA" sz="2400" dirty="0" smtClean="0"/>
              <a:t> </a:t>
            </a:r>
            <a:r>
              <a:rPr lang="en-ZA" sz="2400" dirty="0" err="1" smtClean="0"/>
              <a:t>verouderde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, </a:t>
            </a:r>
            <a:r>
              <a:rPr lang="en-ZA" sz="2400" dirty="0" err="1" smtClean="0"/>
              <a:t>dus</a:t>
            </a:r>
            <a:r>
              <a:rPr lang="en-ZA" sz="2400" dirty="0" smtClean="0"/>
              <a:t> ‘n </a:t>
            </a:r>
            <a:r>
              <a:rPr lang="en-ZA" sz="2400" dirty="0" err="1" smtClean="0"/>
              <a:t>lang</a:t>
            </a:r>
            <a:r>
              <a:rPr lang="en-ZA" sz="2400" dirty="0" smtClean="0"/>
              <a:t> </a:t>
            </a:r>
            <a:r>
              <a:rPr lang="en-ZA" sz="2400" dirty="0" err="1" smtClean="0"/>
              <a:t>lewensverwagting</a:t>
            </a:r>
            <a:r>
              <a:rPr lang="en-ZA" sz="2400" dirty="0" smtClean="0"/>
              <a:t> en </a:t>
            </a:r>
            <a:r>
              <a:rPr lang="en-ZA" sz="2400" dirty="0" err="1" smtClean="0"/>
              <a:t>lae</a:t>
            </a:r>
            <a:r>
              <a:rPr lang="en-ZA" sz="2400" dirty="0" smtClean="0"/>
              <a:t> </a:t>
            </a:r>
            <a:r>
              <a:rPr lang="en-ZA" sz="2400" dirty="0" err="1" smtClean="0"/>
              <a:t>sterftekoers</a:t>
            </a:r>
            <a:r>
              <a:rPr lang="en-ZA" sz="2400" dirty="0" smtClean="0"/>
              <a:t>.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86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bbp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Bruto</a:t>
            </a:r>
            <a:r>
              <a:rPr lang="en-US" dirty="0" smtClean="0"/>
              <a:t> </a:t>
            </a:r>
            <a:r>
              <a:rPr lang="en-US" dirty="0" err="1" smtClean="0"/>
              <a:t>binnelandse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die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 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goedere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dienste</a:t>
            </a:r>
            <a:r>
              <a:rPr lang="en-US" dirty="0" smtClean="0"/>
              <a:t> wat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jaar</a:t>
            </a:r>
            <a:r>
              <a:rPr lang="en-US" dirty="0" smtClean="0"/>
              <a:t> in ‘n land </a:t>
            </a:r>
            <a:r>
              <a:rPr lang="en-US" dirty="0" err="1" smtClean="0"/>
              <a:t>gelewer</a:t>
            </a:r>
            <a:r>
              <a:rPr lang="en-US" dirty="0" smtClean="0"/>
              <a:t>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8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bnp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</a:t>
            </a:r>
            <a:r>
              <a:rPr lang="en-US" dirty="0" err="1" smtClean="0"/>
              <a:t>nasionale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die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 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goedre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dienste</a:t>
            </a:r>
            <a:r>
              <a:rPr lang="en-US" dirty="0" smtClean="0"/>
              <a:t> </a:t>
            </a:r>
            <a:r>
              <a:rPr lang="en-US" dirty="0" err="1" smtClean="0"/>
              <a:t>gelewer</a:t>
            </a:r>
            <a:r>
              <a:rPr lang="en-US" dirty="0" smtClean="0"/>
              <a:t> in ‘n land, </a:t>
            </a:r>
            <a:r>
              <a:rPr lang="en-US" dirty="0" err="1" smtClean="0"/>
              <a:t>sluyit</a:t>
            </a:r>
            <a:r>
              <a:rPr lang="en-US" dirty="0" smtClean="0"/>
              <a:t> </a:t>
            </a:r>
            <a:r>
              <a:rPr lang="en-US" dirty="0" err="1" smtClean="0"/>
              <a:t>buitelandse</a:t>
            </a:r>
            <a:r>
              <a:rPr lang="en-US" dirty="0" smtClean="0"/>
              <a:t> </a:t>
            </a:r>
            <a:r>
              <a:rPr lang="en-US" dirty="0" err="1" smtClean="0"/>
              <a:t>beleggings</a:t>
            </a:r>
            <a:r>
              <a:rPr lang="en-US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3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7</a:t>
            </a:r>
            <a:r>
              <a:rPr lang="en-ZA" dirty="0" smtClean="0"/>
              <a:t>. </a:t>
            </a:r>
            <a:r>
              <a:rPr lang="en-ZA" dirty="0" err="1" smtClean="0"/>
              <a:t>Menslike</a:t>
            </a:r>
            <a:r>
              <a:rPr lang="en-ZA" dirty="0" smtClean="0"/>
              <a:t> </a:t>
            </a:r>
            <a:r>
              <a:rPr lang="en-ZA" dirty="0" err="1" smtClean="0"/>
              <a:t>ontwikkelings</a:t>
            </a:r>
            <a:r>
              <a:rPr lang="en-ZA" dirty="0" smtClean="0"/>
              <a:t> </a:t>
            </a:r>
            <a:r>
              <a:rPr lang="en-ZA" dirty="0" err="1" smtClean="0"/>
              <a:t>indeks</a:t>
            </a:r>
            <a:r>
              <a:rPr lang="en-ZA" dirty="0" smtClean="0"/>
              <a:t> (MOI)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5675" y="1837765"/>
            <a:ext cx="10394707" cy="3311189"/>
          </a:xfrm>
        </p:spPr>
        <p:txBody>
          <a:bodyPr>
            <a:normAutofit/>
          </a:bodyPr>
          <a:lstStyle/>
          <a:p>
            <a:r>
              <a:rPr lang="en-ZA" sz="2400" dirty="0" smtClean="0"/>
              <a:t>Meet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</a:t>
            </a:r>
            <a:r>
              <a:rPr lang="en-ZA" sz="2400" dirty="0" err="1" smtClean="0"/>
              <a:t>deur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</a:t>
            </a:r>
            <a:r>
              <a:rPr lang="en-ZA" sz="2400" dirty="0" err="1" smtClean="0"/>
              <a:t>kyk</a:t>
            </a:r>
            <a:r>
              <a:rPr lang="en-ZA" sz="2400" dirty="0" smtClean="0"/>
              <a:t> </a:t>
            </a:r>
            <a:r>
              <a:rPr lang="en-ZA" sz="2400" dirty="0" err="1" smtClean="0"/>
              <a:t>na</a:t>
            </a:r>
            <a:r>
              <a:rPr lang="en-ZA" sz="2400" dirty="0" smtClean="0"/>
              <a:t> die </a:t>
            </a:r>
            <a:r>
              <a:rPr lang="en-ZA" sz="2400" dirty="0" err="1" smtClean="0"/>
              <a:t>gemiddelde</a:t>
            </a:r>
            <a:r>
              <a:rPr lang="en-ZA" sz="2400" dirty="0" smtClean="0"/>
              <a:t> </a:t>
            </a:r>
            <a:r>
              <a:rPr lang="en-ZA" sz="2400" dirty="0" err="1" smtClean="0"/>
              <a:t>aantal</a:t>
            </a:r>
            <a:r>
              <a:rPr lang="en-ZA" sz="2400" dirty="0" smtClean="0"/>
              <a:t> </a:t>
            </a:r>
            <a:r>
              <a:rPr lang="en-ZA" sz="2400" dirty="0" err="1" smtClean="0"/>
              <a:t>jare</a:t>
            </a:r>
            <a:r>
              <a:rPr lang="en-ZA" sz="2400" dirty="0" smtClean="0"/>
              <a:t> </a:t>
            </a:r>
            <a:r>
              <a:rPr lang="en-ZA" sz="2400" dirty="0" err="1" smtClean="0"/>
              <a:t>wat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 </a:t>
            </a:r>
            <a:r>
              <a:rPr lang="en-ZA" sz="2400" dirty="0" err="1" smtClean="0"/>
              <a:t>leef</a:t>
            </a:r>
            <a:r>
              <a:rPr lang="en-ZA" sz="2400" dirty="0" smtClean="0"/>
              <a:t>, </a:t>
            </a:r>
            <a:r>
              <a:rPr lang="en-ZA" sz="2400" dirty="0" err="1" smtClean="0"/>
              <a:t>hul</a:t>
            </a:r>
            <a:r>
              <a:rPr lang="en-ZA" sz="2400" dirty="0" smtClean="0"/>
              <a:t> </a:t>
            </a:r>
            <a:r>
              <a:rPr lang="en-ZA" sz="2400" dirty="0" err="1" smtClean="0"/>
              <a:t>gemiddelde</a:t>
            </a:r>
            <a:r>
              <a:rPr lang="en-ZA" sz="2400" dirty="0" smtClean="0"/>
              <a:t> </a:t>
            </a:r>
            <a:r>
              <a:rPr lang="en-ZA" sz="2400" dirty="0" err="1" smtClean="0"/>
              <a:t>vlak</a:t>
            </a:r>
            <a:r>
              <a:rPr lang="en-ZA" sz="2400" dirty="0" smtClean="0"/>
              <a:t> van </a:t>
            </a:r>
            <a:r>
              <a:rPr lang="en-ZA" sz="2400" dirty="0" err="1" smtClean="0"/>
              <a:t>opleiding</a:t>
            </a:r>
            <a:r>
              <a:rPr lang="en-ZA" sz="2400" dirty="0" smtClean="0"/>
              <a:t> en </a:t>
            </a:r>
            <a:r>
              <a:rPr lang="en-ZA" sz="2400" dirty="0" err="1" smtClean="0"/>
              <a:t>hul</a:t>
            </a:r>
            <a:r>
              <a:rPr lang="en-ZA" sz="2400" dirty="0" smtClean="0"/>
              <a:t> </a:t>
            </a:r>
            <a:r>
              <a:rPr lang="en-ZA" sz="2400" dirty="0" err="1" smtClean="0"/>
              <a:t>gemiddelde</a:t>
            </a:r>
            <a:r>
              <a:rPr lang="en-ZA" sz="2400" dirty="0" smtClean="0"/>
              <a:t> </a:t>
            </a:r>
            <a:r>
              <a:rPr lang="en-ZA" sz="2400" dirty="0" err="1" smtClean="0"/>
              <a:t>inkomste</a:t>
            </a:r>
            <a:r>
              <a:rPr lang="en-ZA" sz="2400" dirty="0" smtClean="0"/>
              <a:t>. </a:t>
            </a:r>
          </a:p>
          <a:p>
            <a:r>
              <a:rPr lang="en-ZA" sz="2400" dirty="0" err="1" smtClean="0"/>
              <a:t>Oor</a:t>
            </a:r>
            <a:r>
              <a:rPr lang="en-ZA" sz="2400" dirty="0" smtClean="0"/>
              <a:t> die </a:t>
            </a:r>
            <a:r>
              <a:rPr lang="en-ZA" sz="2400" dirty="0" err="1" smtClean="0"/>
              <a:t>algemeen</a:t>
            </a:r>
            <a:r>
              <a:rPr lang="en-ZA" sz="2400" dirty="0" smtClean="0"/>
              <a:t> </a:t>
            </a:r>
            <a:r>
              <a:rPr lang="en-ZA" sz="2400" dirty="0" err="1" smtClean="0"/>
              <a:t>handhaaf</a:t>
            </a:r>
            <a:r>
              <a:rPr lang="en-ZA" sz="2400" dirty="0" smtClean="0"/>
              <a:t> </a:t>
            </a:r>
            <a:r>
              <a:rPr lang="en-ZA" sz="2400" dirty="0" err="1" smtClean="0"/>
              <a:t>opgevoede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 ‘n </a:t>
            </a:r>
            <a:r>
              <a:rPr lang="en-ZA" sz="2400" dirty="0" err="1" smtClean="0"/>
              <a:t>hoër</a:t>
            </a:r>
            <a:r>
              <a:rPr lang="en-ZA" sz="2400" dirty="0" smtClean="0"/>
              <a:t> </a:t>
            </a:r>
            <a:r>
              <a:rPr lang="en-ZA" sz="2400" dirty="0" err="1" smtClean="0"/>
              <a:t>lewenspeil</a:t>
            </a:r>
            <a:r>
              <a:rPr lang="en-ZA" sz="2400" dirty="0" smtClean="0"/>
              <a:t> en </a:t>
            </a:r>
            <a:r>
              <a:rPr lang="en-ZA" sz="2400" dirty="0" err="1" smtClean="0"/>
              <a:t>leef</a:t>
            </a:r>
            <a:r>
              <a:rPr lang="en-ZA" sz="2400" dirty="0" smtClean="0"/>
              <a:t> </a:t>
            </a:r>
            <a:r>
              <a:rPr lang="en-ZA" sz="2400" dirty="0" err="1" smtClean="0"/>
              <a:t>langer</a:t>
            </a:r>
            <a:r>
              <a:rPr lang="en-ZA" sz="2400" dirty="0" smtClean="0"/>
              <a:t>.</a:t>
            </a:r>
          </a:p>
          <a:p>
            <a:r>
              <a:rPr lang="en-ZA" sz="2400" dirty="0" smtClean="0"/>
              <a:t>Arm, </a:t>
            </a:r>
            <a:r>
              <a:rPr lang="en-ZA" sz="2400" dirty="0" err="1" smtClean="0"/>
              <a:t>onopgevoede</a:t>
            </a:r>
            <a:r>
              <a:rPr lang="en-ZA" sz="2400" dirty="0" smtClean="0"/>
              <a:t> </a:t>
            </a:r>
            <a:r>
              <a:rPr lang="en-ZA" sz="2400" dirty="0" err="1" smtClean="0"/>
              <a:t>mense</a:t>
            </a:r>
            <a:r>
              <a:rPr lang="en-ZA" sz="2400" dirty="0" smtClean="0"/>
              <a:t> </a:t>
            </a:r>
            <a:r>
              <a:rPr lang="en-ZA" sz="2400" dirty="0" err="1" smtClean="0"/>
              <a:t>handhaaf</a:t>
            </a:r>
            <a:r>
              <a:rPr lang="en-ZA" sz="2400" dirty="0" smtClean="0"/>
              <a:t> ‘n </a:t>
            </a:r>
            <a:r>
              <a:rPr lang="en-ZA" sz="2400" dirty="0" err="1" smtClean="0"/>
              <a:t>lae</a:t>
            </a:r>
            <a:r>
              <a:rPr lang="en-ZA" sz="2400" dirty="0" smtClean="0"/>
              <a:t> </a:t>
            </a:r>
            <a:r>
              <a:rPr lang="en-ZA" sz="2400" dirty="0" err="1" smtClean="0"/>
              <a:t>lewenstandaard</a:t>
            </a:r>
            <a:r>
              <a:rPr lang="en-ZA" sz="2400" dirty="0" smtClean="0"/>
              <a:t> </a:t>
            </a:r>
            <a:r>
              <a:rPr lang="en-ZA" sz="2400" dirty="0" err="1" smtClean="0"/>
              <a:t>verdien</a:t>
            </a:r>
            <a:r>
              <a:rPr lang="en-ZA" sz="2400" dirty="0" smtClean="0"/>
              <a:t> </a:t>
            </a:r>
            <a:r>
              <a:rPr lang="en-ZA" sz="2400" dirty="0" err="1" smtClean="0"/>
              <a:t>karige</a:t>
            </a:r>
            <a:r>
              <a:rPr lang="en-ZA" sz="2400" dirty="0" smtClean="0"/>
              <a:t> </a:t>
            </a:r>
            <a:r>
              <a:rPr lang="en-ZA" sz="2400" dirty="0" err="1" smtClean="0"/>
              <a:t>salarisse</a:t>
            </a:r>
            <a:r>
              <a:rPr lang="en-ZA" sz="2400" dirty="0" smtClean="0"/>
              <a:t>, en </a:t>
            </a:r>
            <a:r>
              <a:rPr lang="en-ZA" sz="2400" dirty="0" err="1" smtClean="0"/>
              <a:t>gaan</a:t>
            </a:r>
            <a:r>
              <a:rPr lang="en-ZA" sz="2400" dirty="0" smtClean="0"/>
              <a:t> </a:t>
            </a:r>
            <a:r>
              <a:rPr lang="en-ZA" sz="2400" dirty="0" err="1" smtClean="0"/>
              <a:t>vroeg</a:t>
            </a:r>
            <a:r>
              <a:rPr lang="en-ZA" sz="2400" dirty="0" smtClean="0"/>
              <a:t> </a:t>
            </a:r>
            <a:r>
              <a:rPr lang="en-ZA" sz="2400" dirty="0" err="1" smtClean="0"/>
              <a:t>dood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9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7367" y="107839"/>
            <a:ext cx="10915934" cy="5649495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Lande</a:t>
            </a:r>
            <a:r>
              <a:rPr lang="en-ZA" sz="2800" dirty="0" smtClean="0"/>
              <a:t> met </a:t>
            </a:r>
            <a:r>
              <a:rPr lang="en-ZA" sz="2800" dirty="0" err="1" smtClean="0"/>
              <a:t>hoë</a:t>
            </a:r>
            <a:r>
              <a:rPr lang="en-ZA" sz="2800" dirty="0" smtClean="0"/>
              <a:t> MOI:</a:t>
            </a:r>
          </a:p>
          <a:p>
            <a:pPr lvl="1"/>
            <a:r>
              <a:rPr lang="en-ZA" sz="2400" dirty="0" smtClean="0"/>
              <a:t>VSA, </a:t>
            </a:r>
            <a:r>
              <a:rPr lang="en-ZA" sz="2400" dirty="0" err="1" smtClean="0"/>
              <a:t>Kanada</a:t>
            </a:r>
            <a:r>
              <a:rPr lang="en-ZA" sz="2400" dirty="0" smtClean="0"/>
              <a:t>, Wes-</a:t>
            </a:r>
            <a:r>
              <a:rPr lang="en-ZA" sz="2400" dirty="0" err="1" smtClean="0"/>
              <a:t>Europa</a:t>
            </a:r>
            <a:r>
              <a:rPr lang="en-ZA" sz="2400" dirty="0" smtClean="0"/>
              <a:t>, Japan en </a:t>
            </a:r>
            <a:r>
              <a:rPr lang="en-ZA" sz="2400" dirty="0" err="1" smtClean="0"/>
              <a:t>Australië</a:t>
            </a:r>
            <a:endParaRPr lang="en-ZA" sz="2400" dirty="0" smtClean="0"/>
          </a:p>
          <a:p>
            <a:r>
              <a:rPr lang="en-ZA" sz="2800" dirty="0" err="1" smtClean="0"/>
              <a:t>Lande</a:t>
            </a:r>
            <a:r>
              <a:rPr lang="en-ZA" sz="2800" dirty="0" smtClean="0"/>
              <a:t> met ‘n medium MOI:</a:t>
            </a:r>
          </a:p>
          <a:p>
            <a:pPr lvl="1"/>
            <a:r>
              <a:rPr lang="en-ZA" sz="2400" dirty="0" err="1" smtClean="0"/>
              <a:t>Noord-Afrika</a:t>
            </a:r>
            <a:r>
              <a:rPr lang="en-ZA" sz="2400" dirty="0" smtClean="0"/>
              <a:t> (</a:t>
            </a:r>
            <a:r>
              <a:rPr lang="en-ZA" sz="2400" dirty="0" err="1" smtClean="0"/>
              <a:t>Egipte</a:t>
            </a:r>
            <a:r>
              <a:rPr lang="en-ZA" sz="2400" dirty="0" smtClean="0"/>
              <a:t> en </a:t>
            </a:r>
            <a:r>
              <a:rPr lang="en-ZA" sz="2400" dirty="0" err="1" smtClean="0"/>
              <a:t>Tunisië</a:t>
            </a:r>
            <a:r>
              <a:rPr lang="en-ZA" sz="2400" dirty="0" smtClean="0"/>
              <a:t>) en </a:t>
            </a:r>
            <a:r>
              <a:rPr lang="en-ZA" sz="2400" dirty="0" err="1" smtClean="0"/>
              <a:t>lande</a:t>
            </a:r>
            <a:r>
              <a:rPr lang="en-ZA" sz="2400" dirty="0" smtClean="0"/>
              <a:t> in </a:t>
            </a:r>
            <a:r>
              <a:rPr lang="en-ZA" sz="2400" dirty="0" err="1" smtClean="0"/>
              <a:t>Suider</a:t>
            </a:r>
            <a:r>
              <a:rPr lang="en-ZA" sz="2400" dirty="0" smtClean="0"/>
              <a:t> </a:t>
            </a:r>
            <a:r>
              <a:rPr lang="en-ZA" sz="2400" dirty="0" err="1" smtClean="0"/>
              <a:t>Afrika</a:t>
            </a:r>
            <a:r>
              <a:rPr lang="en-ZA" sz="2400" dirty="0" smtClean="0"/>
              <a:t> (</a:t>
            </a:r>
            <a:r>
              <a:rPr lang="en-ZA" sz="2400" dirty="0" err="1" smtClean="0"/>
              <a:t>Suid-Afrika</a:t>
            </a:r>
            <a:r>
              <a:rPr lang="en-ZA" sz="2400" dirty="0" smtClean="0"/>
              <a:t> en Botswana)</a:t>
            </a:r>
          </a:p>
          <a:p>
            <a:r>
              <a:rPr lang="en-ZA" sz="2800" dirty="0" err="1" smtClean="0"/>
              <a:t>Lande</a:t>
            </a:r>
            <a:r>
              <a:rPr lang="en-ZA" sz="2800" dirty="0" smtClean="0"/>
              <a:t> met ‘n </a:t>
            </a:r>
            <a:r>
              <a:rPr lang="en-ZA" sz="2800" dirty="0" err="1" smtClean="0"/>
              <a:t>lae</a:t>
            </a:r>
            <a:r>
              <a:rPr lang="en-ZA" sz="2800" dirty="0" smtClean="0"/>
              <a:t> MOI:</a:t>
            </a:r>
          </a:p>
          <a:p>
            <a:pPr lvl="1"/>
            <a:r>
              <a:rPr lang="en-ZA" sz="2400" dirty="0" err="1" smtClean="0"/>
              <a:t>Lande</a:t>
            </a:r>
            <a:r>
              <a:rPr lang="en-ZA" sz="2400" dirty="0" smtClean="0"/>
              <a:t> in die </a:t>
            </a:r>
            <a:r>
              <a:rPr lang="en-ZA" sz="2400" dirty="0" err="1" smtClean="0"/>
              <a:t>sentrale</a:t>
            </a:r>
            <a:r>
              <a:rPr lang="en-ZA" sz="2400" dirty="0" smtClean="0"/>
              <a:t>, </a:t>
            </a:r>
            <a:r>
              <a:rPr lang="en-ZA" sz="2400" dirty="0" err="1" smtClean="0"/>
              <a:t>oostelike</a:t>
            </a:r>
            <a:r>
              <a:rPr lang="en-ZA" sz="2400" dirty="0" smtClean="0"/>
              <a:t> en </a:t>
            </a:r>
            <a:r>
              <a:rPr lang="en-ZA" sz="2400" dirty="0" err="1" smtClean="0"/>
              <a:t>westelike</a:t>
            </a:r>
            <a:r>
              <a:rPr lang="en-ZA" sz="2400" dirty="0" smtClean="0"/>
              <a:t> dele van </a:t>
            </a:r>
            <a:r>
              <a:rPr lang="en-ZA" sz="2400" dirty="0" err="1" smtClean="0"/>
              <a:t>Afrika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86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594" y="300252"/>
            <a:ext cx="11583537" cy="5457082"/>
          </a:xfrm>
        </p:spPr>
        <p:txBody>
          <a:bodyPr>
            <a:normAutofit fontScale="92500" lnSpcReduction="10000"/>
          </a:bodyPr>
          <a:lstStyle/>
          <a:p>
            <a:r>
              <a:rPr lang="en-ZA" sz="2600" u="sng" dirty="0" err="1" smtClean="0"/>
              <a:t>Degradeer</a:t>
            </a:r>
            <a:r>
              <a:rPr lang="en-ZA" sz="2600" dirty="0" smtClean="0"/>
              <a:t>: </a:t>
            </a:r>
            <a:r>
              <a:rPr lang="en-ZA" sz="2600" dirty="0" err="1" smtClean="0"/>
              <a:t>iets</a:t>
            </a:r>
            <a:r>
              <a:rPr lang="en-ZA" sz="2600" dirty="0" smtClean="0"/>
              <a:t> </a:t>
            </a:r>
            <a:r>
              <a:rPr lang="en-ZA" sz="2600" dirty="0" err="1" smtClean="0"/>
              <a:t>beskadig</a:t>
            </a:r>
            <a:r>
              <a:rPr lang="en-ZA" sz="2600" dirty="0" smtClean="0"/>
              <a:t> of die </a:t>
            </a:r>
            <a:r>
              <a:rPr lang="en-ZA" sz="2600" dirty="0" err="1" smtClean="0"/>
              <a:t>gehalte</a:t>
            </a:r>
            <a:r>
              <a:rPr lang="en-ZA" sz="2600" dirty="0" smtClean="0"/>
              <a:t> </a:t>
            </a:r>
            <a:r>
              <a:rPr lang="en-ZA" sz="2600" dirty="0" err="1" smtClean="0"/>
              <a:t>benadeel</a:t>
            </a:r>
            <a:r>
              <a:rPr lang="en-ZA" sz="2600" dirty="0" smtClean="0"/>
              <a:t>.</a:t>
            </a:r>
          </a:p>
          <a:p>
            <a:r>
              <a:rPr lang="en-ZA" sz="2600" u="sng" dirty="0" err="1" smtClean="0"/>
              <a:t>Bewaar</a:t>
            </a:r>
            <a:r>
              <a:rPr lang="en-ZA" sz="2600" u="sng" dirty="0" smtClean="0"/>
              <a:t>: </a:t>
            </a:r>
            <a:r>
              <a:rPr lang="en-ZA" sz="2600" dirty="0" err="1" smtClean="0"/>
              <a:t>iets</a:t>
            </a:r>
            <a:r>
              <a:rPr lang="en-ZA" sz="2600" dirty="0" smtClean="0"/>
              <a:t> in die </a:t>
            </a:r>
            <a:r>
              <a:rPr lang="en-ZA" sz="2600" dirty="0" err="1" smtClean="0"/>
              <a:t>oorspronklike</a:t>
            </a:r>
            <a:r>
              <a:rPr lang="en-ZA" sz="2600" dirty="0" smtClean="0"/>
              <a:t> </a:t>
            </a:r>
            <a:r>
              <a:rPr lang="en-ZA" sz="2600" dirty="0" err="1" smtClean="0"/>
              <a:t>toestand</a:t>
            </a:r>
            <a:r>
              <a:rPr lang="en-ZA" sz="2600" dirty="0" smtClean="0"/>
              <a:t> </a:t>
            </a:r>
            <a:r>
              <a:rPr lang="en-ZA" sz="2600" dirty="0" err="1" smtClean="0"/>
              <a:t>behou</a:t>
            </a:r>
            <a:r>
              <a:rPr lang="en-ZA" sz="2600" dirty="0" smtClean="0"/>
              <a:t>.</a:t>
            </a:r>
          </a:p>
          <a:p>
            <a:r>
              <a:rPr lang="en-ZA" sz="2600" u="sng" dirty="0" err="1" smtClean="0"/>
              <a:t>Volhoubaar</a:t>
            </a:r>
            <a:r>
              <a:rPr lang="en-ZA" sz="2600" dirty="0" smtClean="0"/>
              <a:t>: in stand </a:t>
            </a:r>
            <a:r>
              <a:rPr lang="en-ZA" sz="2600" dirty="0" err="1" smtClean="0"/>
              <a:t>hou</a:t>
            </a:r>
            <a:r>
              <a:rPr lang="en-ZA" sz="2600" dirty="0" smtClean="0"/>
              <a:t> of </a:t>
            </a:r>
            <a:r>
              <a:rPr lang="en-ZA" sz="2600" dirty="0" err="1" smtClean="0"/>
              <a:t>laat</a:t>
            </a:r>
            <a:r>
              <a:rPr lang="en-ZA" sz="2600" dirty="0" smtClean="0"/>
              <a:t> </a:t>
            </a:r>
            <a:r>
              <a:rPr lang="en-ZA" sz="2600" dirty="0" err="1" smtClean="0"/>
              <a:t>voortbestaan</a:t>
            </a:r>
            <a:endParaRPr lang="en-ZA" sz="2600" dirty="0" smtClean="0"/>
          </a:p>
          <a:p>
            <a:r>
              <a:rPr lang="en-ZA" sz="2600" u="sng" dirty="0" err="1" smtClean="0"/>
              <a:t>Kapitaal</a:t>
            </a:r>
            <a:r>
              <a:rPr lang="en-ZA" sz="2600" dirty="0" smtClean="0"/>
              <a:t>: </a:t>
            </a:r>
            <a:r>
              <a:rPr lang="en-ZA" sz="2600" dirty="0" err="1" smtClean="0"/>
              <a:t>menslike</a:t>
            </a:r>
            <a:r>
              <a:rPr lang="en-ZA" sz="2600" dirty="0" smtClean="0"/>
              <a:t> </a:t>
            </a:r>
            <a:r>
              <a:rPr lang="en-ZA" sz="2600" dirty="0" err="1" smtClean="0"/>
              <a:t>vaardighede</a:t>
            </a:r>
            <a:r>
              <a:rPr lang="en-ZA" sz="2600" dirty="0" smtClean="0"/>
              <a:t>, </a:t>
            </a:r>
            <a:r>
              <a:rPr lang="en-ZA" sz="2600" dirty="0" err="1" smtClean="0"/>
              <a:t>kennis</a:t>
            </a:r>
            <a:r>
              <a:rPr lang="en-ZA" sz="2600" dirty="0" smtClean="0"/>
              <a:t> </a:t>
            </a:r>
            <a:r>
              <a:rPr lang="en-ZA" sz="2600" dirty="0" err="1" smtClean="0"/>
              <a:t>en</a:t>
            </a:r>
            <a:r>
              <a:rPr lang="en-ZA" sz="2600" dirty="0" smtClean="0"/>
              <a:t> </a:t>
            </a:r>
            <a:r>
              <a:rPr lang="en-ZA" sz="2600" dirty="0" err="1" smtClean="0"/>
              <a:t>ervaring</a:t>
            </a:r>
            <a:endParaRPr lang="en-ZA" sz="2600" dirty="0" smtClean="0"/>
          </a:p>
          <a:p>
            <a:r>
              <a:rPr lang="en-ZA" sz="2600" u="sng" dirty="0" err="1"/>
              <a:t>Landbou</a:t>
            </a:r>
            <a:r>
              <a:rPr lang="en-ZA" sz="2600" dirty="0"/>
              <a:t>: die </a:t>
            </a:r>
            <a:r>
              <a:rPr lang="en-ZA" sz="2600" dirty="0" err="1"/>
              <a:t>beoefening</a:t>
            </a:r>
            <a:r>
              <a:rPr lang="en-ZA" sz="2600" dirty="0"/>
              <a:t> van </a:t>
            </a:r>
            <a:r>
              <a:rPr lang="en-ZA" sz="2600" dirty="0" err="1"/>
              <a:t>boerdery</a:t>
            </a:r>
            <a:r>
              <a:rPr lang="en-ZA" sz="2600" dirty="0"/>
              <a:t>, </a:t>
            </a:r>
            <a:r>
              <a:rPr lang="en-ZA" sz="2600" dirty="0" err="1"/>
              <a:t>waaronder</a:t>
            </a:r>
            <a:r>
              <a:rPr lang="en-ZA" sz="2600" dirty="0"/>
              <a:t> </a:t>
            </a:r>
            <a:r>
              <a:rPr lang="en-ZA" sz="2600" dirty="0" err="1"/>
              <a:t>graangewasse</a:t>
            </a:r>
            <a:r>
              <a:rPr lang="en-ZA" sz="2600" dirty="0"/>
              <a:t> </a:t>
            </a:r>
            <a:r>
              <a:rPr lang="en-ZA" sz="2600" dirty="0" err="1"/>
              <a:t>en</a:t>
            </a:r>
            <a:r>
              <a:rPr lang="en-ZA" sz="2600" dirty="0"/>
              <a:t> vee.</a:t>
            </a:r>
          </a:p>
          <a:p>
            <a:r>
              <a:rPr lang="en-ZA" sz="2600" u="sng" dirty="0" err="1"/>
              <a:t>Nywerheid</a:t>
            </a:r>
            <a:r>
              <a:rPr lang="en-ZA" sz="2600" dirty="0"/>
              <a:t>: </a:t>
            </a:r>
            <a:r>
              <a:rPr lang="en-ZA" sz="2600" dirty="0" err="1"/>
              <a:t>behels</a:t>
            </a:r>
            <a:r>
              <a:rPr lang="en-ZA" sz="2600" dirty="0"/>
              <a:t> die </a:t>
            </a:r>
            <a:r>
              <a:rPr lang="en-ZA" sz="2600" dirty="0" err="1"/>
              <a:t>verwerking</a:t>
            </a:r>
            <a:r>
              <a:rPr lang="en-ZA" sz="2600" dirty="0"/>
              <a:t> van </a:t>
            </a:r>
            <a:r>
              <a:rPr lang="en-ZA" sz="2600" dirty="0" err="1"/>
              <a:t>grondstowwe</a:t>
            </a:r>
            <a:r>
              <a:rPr lang="en-ZA" sz="2600" dirty="0"/>
              <a:t> </a:t>
            </a:r>
            <a:r>
              <a:rPr lang="en-ZA" sz="2600" dirty="0" err="1"/>
              <a:t>en</a:t>
            </a:r>
            <a:r>
              <a:rPr lang="en-ZA" sz="2600" dirty="0"/>
              <a:t> die </a:t>
            </a:r>
            <a:r>
              <a:rPr lang="en-ZA" sz="2600" dirty="0" err="1"/>
              <a:t>vervaardiging</a:t>
            </a:r>
            <a:r>
              <a:rPr lang="en-ZA" sz="2600" dirty="0"/>
              <a:t> van </a:t>
            </a:r>
            <a:r>
              <a:rPr lang="en-ZA" sz="2600" dirty="0" err="1"/>
              <a:t>goedere</a:t>
            </a:r>
            <a:r>
              <a:rPr lang="en-ZA" sz="2600" dirty="0"/>
              <a:t> in </a:t>
            </a:r>
            <a:r>
              <a:rPr lang="en-ZA" sz="2600" dirty="0" err="1"/>
              <a:t>fabrieke</a:t>
            </a:r>
            <a:r>
              <a:rPr lang="en-ZA" sz="2600" dirty="0"/>
              <a:t>.</a:t>
            </a:r>
          </a:p>
          <a:p>
            <a:r>
              <a:rPr lang="en-ZA" sz="2600" u="sng" dirty="0" err="1"/>
              <a:t>Bruto</a:t>
            </a:r>
            <a:r>
              <a:rPr lang="en-ZA" sz="2600" u="sng" dirty="0"/>
              <a:t> </a:t>
            </a:r>
            <a:r>
              <a:rPr lang="en-ZA" sz="2600" u="sng" dirty="0" err="1"/>
              <a:t>binnelandse</a:t>
            </a:r>
            <a:r>
              <a:rPr lang="en-ZA" sz="2600" u="sng" dirty="0"/>
              <a:t> </a:t>
            </a:r>
            <a:r>
              <a:rPr lang="en-ZA" sz="2600" u="sng" dirty="0" err="1"/>
              <a:t>produk</a:t>
            </a:r>
            <a:r>
              <a:rPr lang="en-ZA" sz="2600" u="sng" dirty="0"/>
              <a:t> (BBP): </a:t>
            </a:r>
            <a:r>
              <a:rPr lang="en-ZA" sz="2600" dirty="0"/>
              <a:t>die </a:t>
            </a:r>
            <a:r>
              <a:rPr lang="en-ZA" sz="2600" dirty="0" err="1"/>
              <a:t>totale</a:t>
            </a:r>
            <a:r>
              <a:rPr lang="en-ZA" sz="2600" dirty="0"/>
              <a:t> </a:t>
            </a:r>
            <a:r>
              <a:rPr lang="en-ZA" sz="2600" dirty="0" err="1"/>
              <a:t>waarde</a:t>
            </a:r>
            <a:r>
              <a:rPr lang="en-ZA" sz="2600" dirty="0"/>
              <a:t> van </a:t>
            </a:r>
            <a:r>
              <a:rPr lang="en-ZA" sz="2600" dirty="0" err="1"/>
              <a:t>goedere</a:t>
            </a:r>
            <a:r>
              <a:rPr lang="en-ZA" sz="2600" dirty="0"/>
              <a:t> </a:t>
            </a:r>
            <a:r>
              <a:rPr lang="en-ZA" sz="2600" dirty="0" err="1"/>
              <a:t>vervaardig</a:t>
            </a:r>
            <a:r>
              <a:rPr lang="en-ZA" sz="2600" dirty="0"/>
              <a:t> </a:t>
            </a:r>
            <a:r>
              <a:rPr lang="en-ZA" sz="2600" dirty="0" err="1"/>
              <a:t>en</a:t>
            </a:r>
            <a:r>
              <a:rPr lang="en-ZA" sz="2600" dirty="0"/>
              <a:t> </a:t>
            </a:r>
            <a:r>
              <a:rPr lang="en-ZA" sz="2600" dirty="0" err="1"/>
              <a:t>dienste</a:t>
            </a:r>
            <a:r>
              <a:rPr lang="en-ZA" sz="2600" dirty="0"/>
              <a:t> </a:t>
            </a:r>
            <a:r>
              <a:rPr lang="en-ZA" sz="2600" dirty="0" err="1"/>
              <a:t>binne</a:t>
            </a:r>
            <a:r>
              <a:rPr lang="en-ZA" sz="2600" dirty="0"/>
              <a:t> </a:t>
            </a:r>
            <a:r>
              <a:rPr lang="en-ZA" sz="2600" dirty="0" err="1"/>
              <a:t>een</a:t>
            </a:r>
            <a:r>
              <a:rPr lang="en-ZA" sz="2600" dirty="0"/>
              <a:t> </a:t>
            </a:r>
            <a:r>
              <a:rPr lang="en-ZA" sz="2600" dirty="0" err="1"/>
              <a:t>jaar</a:t>
            </a:r>
            <a:r>
              <a:rPr lang="en-ZA" sz="2600" dirty="0"/>
              <a:t> </a:t>
            </a:r>
            <a:r>
              <a:rPr lang="en-ZA" sz="2600" dirty="0" err="1"/>
              <a:t>deur</a:t>
            </a:r>
            <a:r>
              <a:rPr lang="en-ZA" sz="2600" dirty="0"/>
              <a:t> ‘n land </a:t>
            </a:r>
            <a:r>
              <a:rPr lang="en-ZA" sz="2600" dirty="0" err="1"/>
              <a:t>gelewer</a:t>
            </a:r>
            <a:r>
              <a:rPr lang="en-ZA" sz="2600" dirty="0"/>
              <a:t>.</a:t>
            </a:r>
          </a:p>
          <a:p>
            <a:r>
              <a:rPr lang="en-ZA" sz="2600" u="sng" dirty="0" err="1"/>
              <a:t>Bruto</a:t>
            </a:r>
            <a:r>
              <a:rPr lang="en-ZA" sz="2600" u="sng" dirty="0"/>
              <a:t> </a:t>
            </a:r>
            <a:r>
              <a:rPr lang="en-ZA" sz="2600" u="sng" dirty="0" err="1"/>
              <a:t>nasionale</a:t>
            </a:r>
            <a:r>
              <a:rPr lang="en-ZA" sz="2600" u="sng" dirty="0"/>
              <a:t> </a:t>
            </a:r>
            <a:r>
              <a:rPr lang="en-ZA" sz="2600" u="sng" dirty="0" err="1"/>
              <a:t>produk</a:t>
            </a:r>
            <a:r>
              <a:rPr lang="en-ZA" sz="2600" u="sng" dirty="0"/>
              <a:t> (BNP)</a:t>
            </a:r>
            <a:r>
              <a:rPr lang="en-ZA" sz="2600" dirty="0"/>
              <a:t>: die </a:t>
            </a:r>
            <a:r>
              <a:rPr lang="en-ZA" sz="2600" dirty="0" err="1"/>
              <a:t>waarde</a:t>
            </a:r>
            <a:r>
              <a:rPr lang="en-ZA" sz="2600" dirty="0"/>
              <a:t> van die BBP plus die land se </a:t>
            </a:r>
            <a:r>
              <a:rPr lang="en-ZA" sz="2600" dirty="0" err="1"/>
              <a:t>totale</a:t>
            </a:r>
            <a:r>
              <a:rPr lang="en-ZA" sz="2600" dirty="0"/>
              <a:t> </a:t>
            </a:r>
            <a:r>
              <a:rPr lang="en-ZA" sz="2600" dirty="0" err="1"/>
              <a:t>inkomste</a:t>
            </a:r>
            <a:r>
              <a:rPr lang="en-ZA" sz="2600" dirty="0"/>
              <a:t> </a:t>
            </a:r>
            <a:r>
              <a:rPr lang="en-ZA" sz="2600" dirty="0" err="1"/>
              <a:t>uit</a:t>
            </a:r>
            <a:r>
              <a:rPr lang="en-ZA" sz="2600" dirty="0"/>
              <a:t> </a:t>
            </a:r>
            <a:r>
              <a:rPr lang="en-ZA" sz="2600" dirty="0" err="1"/>
              <a:t>buitelandse</a:t>
            </a:r>
            <a:r>
              <a:rPr lang="en-ZA" sz="2600" dirty="0"/>
              <a:t> </a:t>
            </a:r>
            <a:r>
              <a:rPr lang="en-ZA" sz="2600" dirty="0" err="1" smtClean="0"/>
              <a:t>beleggings</a:t>
            </a:r>
            <a:r>
              <a:rPr lang="en-ZA" sz="2600" dirty="0" smtClean="0"/>
              <a:t>.</a:t>
            </a:r>
            <a:endParaRPr lang="en-ZA" sz="26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44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30</a:t>
            </a:fld>
            <a:endParaRPr lang="en-ZA"/>
          </a:p>
        </p:txBody>
      </p:sp>
      <p:pic>
        <p:nvPicPr>
          <p:cNvPr id="2050" name="Picture 2" descr="C:\Users\Yvette\AppData\Local\Temp\dacudaTemp\Scan_April-29-2015-9-56-50-417-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92" y="158093"/>
            <a:ext cx="10155037" cy="540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7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Huiswerk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730682"/>
          </a:xfrm>
        </p:spPr>
        <p:txBody>
          <a:bodyPr>
            <a:normAutofit/>
          </a:bodyPr>
          <a:lstStyle/>
          <a:p>
            <a:r>
              <a:rPr lang="en-ZA" sz="2400" dirty="0" err="1" smtClean="0"/>
              <a:t>Aktiwiteit</a:t>
            </a:r>
            <a:r>
              <a:rPr lang="en-ZA" sz="2400" dirty="0" smtClean="0"/>
              <a:t> 4 </a:t>
            </a:r>
            <a:r>
              <a:rPr lang="en-ZA" sz="2400" dirty="0" err="1" smtClean="0"/>
              <a:t>bl</a:t>
            </a:r>
            <a:r>
              <a:rPr lang="en-ZA" sz="2400" dirty="0" smtClean="0"/>
              <a:t> 99</a:t>
            </a:r>
          </a:p>
          <a:p>
            <a:pPr lvl="1"/>
            <a:r>
              <a:rPr lang="en-ZA" sz="2000" dirty="0" err="1" smtClean="0"/>
              <a:t>Nie</a:t>
            </a:r>
            <a:r>
              <a:rPr lang="en-ZA" sz="2000" dirty="0" smtClean="0"/>
              <a:t> </a:t>
            </a:r>
            <a:r>
              <a:rPr lang="en-ZA" sz="2000" dirty="0" err="1" smtClean="0"/>
              <a:t>vraag</a:t>
            </a:r>
            <a:r>
              <a:rPr lang="en-ZA" sz="2000" dirty="0" smtClean="0"/>
              <a:t> 5 </a:t>
            </a:r>
            <a:r>
              <a:rPr lang="en-ZA" sz="2000" dirty="0" err="1" smtClean="0"/>
              <a:t>nie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92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Betekenis</a:t>
            </a:r>
            <a:r>
              <a:rPr lang="en-ZA" dirty="0" smtClean="0"/>
              <a:t> van </a:t>
            </a:r>
            <a:r>
              <a:rPr lang="en-ZA" dirty="0" err="1" smtClean="0"/>
              <a:t>ontwikkeling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Die </a:t>
            </a:r>
            <a:r>
              <a:rPr lang="en-ZA" sz="2400" dirty="0" err="1" smtClean="0"/>
              <a:t>betekenis</a:t>
            </a:r>
            <a:r>
              <a:rPr lang="en-ZA" sz="2400" dirty="0" smtClean="0"/>
              <a:t> van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het met die </a:t>
            </a:r>
            <a:r>
              <a:rPr lang="en-ZA" sz="2400" dirty="0" err="1" smtClean="0"/>
              <a:t>jare</a:t>
            </a:r>
            <a:r>
              <a:rPr lang="en-ZA" sz="2400" dirty="0" smtClean="0"/>
              <a:t> </a:t>
            </a:r>
            <a:r>
              <a:rPr lang="en-ZA" sz="2400" dirty="0" err="1" smtClean="0"/>
              <a:t>dramaties</a:t>
            </a:r>
            <a:r>
              <a:rPr lang="en-ZA" sz="2400" dirty="0" smtClean="0"/>
              <a:t> </a:t>
            </a:r>
            <a:r>
              <a:rPr lang="en-ZA" sz="2400" dirty="0" err="1" smtClean="0"/>
              <a:t>verander</a:t>
            </a:r>
            <a:r>
              <a:rPr lang="en-ZA" sz="2400" dirty="0" smtClean="0"/>
              <a:t>. </a:t>
            </a:r>
            <a:r>
              <a:rPr lang="en-ZA" sz="2400" dirty="0" err="1" smtClean="0"/>
              <a:t>Namate</a:t>
            </a:r>
            <a:r>
              <a:rPr lang="en-ZA" sz="2400" dirty="0" smtClean="0"/>
              <a:t> die </a:t>
            </a:r>
            <a:r>
              <a:rPr lang="en-ZA" sz="2400" dirty="0" err="1" smtClean="0"/>
              <a:t>wêreld</a:t>
            </a:r>
            <a:r>
              <a:rPr lang="en-ZA" sz="2400" dirty="0" smtClean="0"/>
              <a:t> en </a:t>
            </a:r>
            <a:r>
              <a:rPr lang="en-ZA" sz="2400" dirty="0" err="1" smtClean="0"/>
              <a:t>uitdagings</a:t>
            </a:r>
            <a:r>
              <a:rPr lang="en-ZA" sz="2400" dirty="0" smtClean="0"/>
              <a:t> </a:t>
            </a:r>
            <a:r>
              <a:rPr lang="en-ZA" sz="2400" dirty="0" err="1" smtClean="0"/>
              <a:t>daarin</a:t>
            </a:r>
            <a:r>
              <a:rPr lang="en-ZA" sz="2400" dirty="0" smtClean="0"/>
              <a:t> </a:t>
            </a:r>
            <a:r>
              <a:rPr lang="en-ZA" sz="2400" dirty="0" err="1" smtClean="0"/>
              <a:t>verander</a:t>
            </a:r>
            <a:r>
              <a:rPr lang="en-ZA" sz="2400" dirty="0" smtClean="0"/>
              <a:t>, </a:t>
            </a:r>
            <a:r>
              <a:rPr lang="en-ZA" sz="2400" dirty="0" err="1" smtClean="0"/>
              <a:t>verander</a:t>
            </a:r>
            <a:r>
              <a:rPr lang="en-ZA" sz="2400" dirty="0" smtClean="0"/>
              <a:t> </a:t>
            </a:r>
            <a:r>
              <a:rPr lang="en-ZA" sz="2400" dirty="0" err="1" smtClean="0"/>
              <a:t>ons</a:t>
            </a:r>
            <a:r>
              <a:rPr lang="en-ZA" sz="2400" dirty="0" smtClean="0"/>
              <a:t> </a:t>
            </a:r>
            <a:r>
              <a:rPr lang="en-ZA" sz="2400" dirty="0" err="1" smtClean="0"/>
              <a:t>denkwyse</a:t>
            </a:r>
            <a:r>
              <a:rPr lang="en-ZA" sz="2400" dirty="0" smtClean="0"/>
              <a:t> en </a:t>
            </a:r>
            <a:r>
              <a:rPr lang="en-ZA" sz="2400" dirty="0" err="1" smtClean="0"/>
              <a:t>maniere</a:t>
            </a:r>
            <a:r>
              <a:rPr lang="en-ZA" sz="2400" dirty="0" smtClean="0"/>
              <a:t> </a:t>
            </a:r>
            <a:r>
              <a:rPr lang="en-ZA" sz="2400" dirty="0" err="1" smtClean="0"/>
              <a:t>om</a:t>
            </a:r>
            <a:r>
              <a:rPr lang="en-ZA" sz="2400" dirty="0" smtClean="0"/>
              <a:t> </a:t>
            </a:r>
            <a:r>
              <a:rPr lang="en-ZA" sz="2400" dirty="0" err="1" smtClean="0"/>
              <a:t>ontwikkeling</a:t>
            </a:r>
            <a:r>
              <a:rPr lang="en-ZA" sz="2400" dirty="0" smtClean="0"/>
              <a:t> </a:t>
            </a:r>
            <a:r>
              <a:rPr lang="en-ZA" sz="2400" dirty="0" err="1" smtClean="0"/>
              <a:t>aan</a:t>
            </a:r>
            <a:r>
              <a:rPr lang="en-ZA" sz="2400" dirty="0" smtClean="0"/>
              <a:t> </a:t>
            </a:r>
            <a:r>
              <a:rPr lang="en-ZA" sz="2400" dirty="0" err="1" smtClean="0"/>
              <a:t>te</a:t>
            </a:r>
            <a:r>
              <a:rPr lang="en-ZA" sz="2400" dirty="0" smtClean="0"/>
              <a:t> </a:t>
            </a:r>
            <a:r>
              <a:rPr lang="en-ZA" sz="2400" dirty="0" err="1" smtClean="0"/>
              <a:t>pak</a:t>
            </a:r>
            <a:r>
              <a:rPr lang="en-ZA" sz="2400" dirty="0" smtClean="0"/>
              <a:t>.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00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err="1"/>
              <a:t>Belangrikheidsvlakke</a:t>
            </a:r>
            <a:r>
              <a:rPr lang="en-ZA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ZA" sz="2800" dirty="0" smtClean="0"/>
              <a:t>Was </a:t>
            </a:r>
            <a:r>
              <a:rPr lang="en-ZA" sz="2800" dirty="0" err="1" smtClean="0"/>
              <a:t>eers</a:t>
            </a:r>
            <a:r>
              <a:rPr lang="en-ZA" sz="2800" dirty="0" smtClean="0"/>
              <a:t> </a:t>
            </a:r>
            <a:r>
              <a:rPr lang="en-ZA" sz="2800" dirty="0" err="1" smtClean="0"/>
              <a:t>materiële</a:t>
            </a:r>
            <a:r>
              <a:rPr lang="en-ZA" sz="2800" dirty="0" smtClean="0"/>
              <a:t> </a:t>
            </a:r>
            <a:r>
              <a:rPr lang="en-ZA" sz="2800" dirty="0" err="1" smtClean="0"/>
              <a:t>waarde</a:t>
            </a:r>
            <a:r>
              <a:rPr lang="en-ZA" sz="2800" dirty="0" smtClean="0"/>
              <a:t>: Geld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2800" dirty="0" err="1" smtClean="0"/>
              <a:t>Onderwys</a:t>
            </a:r>
            <a:r>
              <a:rPr lang="en-ZA" sz="2800" dirty="0" smtClean="0"/>
              <a:t>, </a:t>
            </a:r>
            <a:r>
              <a:rPr lang="en-ZA" sz="2800" dirty="0" err="1" smtClean="0"/>
              <a:t>kultuurhulpbronne</a:t>
            </a:r>
            <a:r>
              <a:rPr lang="en-ZA" sz="2800" dirty="0" smtClean="0"/>
              <a:t> en </a:t>
            </a:r>
            <a:r>
              <a:rPr lang="en-ZA" sz="2800" dirty="0" err="1" smtClean="0"/>
              <a:t>gesondheidsorg</a:t>
            </a:r>
            <a:r>
              <a:rPr lang="en-ZA" sz="28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2800" dirty="0" err="1" smtClean="0"/>
              <a:t>Gelukkige</a:t>
            </a:r>
            <a:r>
              <a:rPr lang="en-ZA" sz="2800" dirty="0" smtClean="0"/>
              <a:t> en </a:t>
            </a:r>
            <a:r>
              <a:rPr lang="en-ZA" sz="2800" dirty="0" err="1" smtClean="0"/>
              <a:t>gesonde</a:t>
            </a:r>
            <a:r>
              <a:rPr lang="en-ZA" sz="2800" dirty="0" smtClean="0"/>
              <a:t> </a:t>
            </a:r>
            <a:r>
              <a:rPr lang="en-ZA" sz="2800" dirty="0" err="1" smtClean="0"/>
              <a:t>lewe</a:t>
            </a:r>
            <a:r>
              <a:rPr lang="en-ZA" sz="2800" dirty="0" smtClean="0"/>
              <a:t> (</a:t>
            </a:r>
            <a:r>
              <a:rPr lang="en-ZA" sz="2800" dirty="0" err="1" smtClean="0"/>
              <a:t>huidiglik</a:t>
            </a:r>
            <a:r>
              <a:rPr lang="en-ZA" sz="2800" dirty="0" smtClean="0"/>
              <a:t>)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80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Volhoubare</a:t>
            </a:r>
            <a:r>
              <a:rPr lang="en-US" dirty="0" smtClean="0"/>
              <a:t> </a:t>
            </a:r>
            <a:r>
              <a:rPr lang="en-US" dirty="0" err="1" smtClean="0"/>
              <a:t>ontwikkeling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Om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verseker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aarde</a:t>
            </a:r>
            <a:r>
              <a:rPr lang="en-ZA" dirty="0" smtClean="0"/>
              <a:t> se </a:t>
            </a:r>
            <a:r>
              <a:rPr lang="en-ZA" dirty="0" err="1" smtClean="0"/>
              <a:t>lewensondersteunende</a:t>
            </a:r>
            <a:r>
              <a:rPr lang="en-ZA" dirty="0" smtClean="0"/>
              <a:t> </a:t>
            </a:r>
            <a:r>
              <a:rPr lang="en-ZA" dirty="0" err="1" smtClean="0"/>
              <a:t>omgewingshulpbronne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gedegradeer</a:t>
            </a:r>
            <a:r>
              <a:rPr lang="en-ZA" dirty="0" smtClean="0"/>
              <a:t> of </a:t>
            </a:r>
            <a:r>
              <a:rPr lang="en-ZA" dirty="0" err="1" smtClean="0"/>
              <a:t>beskadig</a:t>
            </a:r>
            <a:r>
              <a:rPr lang="en-ZA" dirty="0" smtClean="0"/>
              <a:t> word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Dus</a:t>
            </a:r>
            <a:r>
              <a:rPr lang="en-ZA" dirty="0" smtClean="0"/>
              <a:t> word </a:t>
            </a:r>
            <a:r>
              <a:rPr lang="en-ZA" u="sng" dirty="0" err="1" smtClean="0"/>
              <a:t>volhoubare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</a:t>
            </a:r>
            <a:r>
              <a:rPr lang="en-ZA" u="sng" dirty="0" smtClean="0"/>
              <a:t> </a:t>
            </a:r>
            <a:r>
              <a:rPr lang="en-ZA" dirty="0" err="1" smtClean="0"/>
              <a:t>belangriker</a:t>
            </a:r>
            <a:r>
              <a:rPr lang="en-ZA" dirty="0" smtClean="0"/>
              <a:t>: </a:t>
            </a:r>
            <a:r>
              <a:rPr lang="en-ZA" i="1" dirty="0" err="1" smtClean="0"/>
              <a:t>stel</a:t>
            </a:r>
            <a:r>
              <a:rPr lang="en-ZA" i="1" dirty="0" smtClean="0"/>
              <a:t> ten </a:t>
            </a:r>
            <a:r>
              <a:rPr lang="en-ZA" i="1" dirty="0" err="1" smtClean="0"/>
              <a:t>doel</a:t>
            </a:r>
            <a:r>
              <a:rPr lang="en-ZA" i="1" dirty="0" smtClean="0"/>
              <a:t> om die </a:t>
            </a:r>
            <a:r>
              <a:rPr lang="en-ZA" i="1" dirty="0" err="1" smtClean="0"/>
              <a:t>menslike</a:t>
            </a:r>
            <a:r>
              <a:rPr lang="en-ZA" i="1" dirty="0" smtClean="0"/>
              <a:t> </a:t>
            </a:r>
            <a:r>
              <a:rPr lang="en-ZA" i="1" dirty="0" err="1" smtClean="0"/>
              <a:t>behoeftes</a:t>
            </a:r>
            <a:r>
              <a:rPr lang="en-ZA" i="1" dirty="0" smtClean="0"/>
              <a:t> </a:t>
            </a:r>
            <a:r>
              <a:rPr lang="en-ZA" i="1" dirty="0" err="1" smtClean="0"/>
              <a:t>te</a:t>
            </a:r>
            <a:r>
              <a:rPr lang="en-ZA" i="1" dirty="0" smtClean="0"/>
              <a:t> </a:t>
            </a:r>
            <a:r>
              <a:rPr lang="en-ZA" i="1" dirty="0" err="1" smtClean="0"/>
              <a:t>voorsien</a:t>
            </a:r>
            <a:r>
              <a:rPr lang="en-ZA" i="1" dirty="0" smtClean="0"/>
              <a:t> en </a:t>
            </a:r>
            <a:r>
              <a:rPr lang="en-ZA" i="1" dirty="0" err="1" smtClean="0"/>
              <a:t>terselfdertyd</a:t>
            </a:r>
            <a:r>
              <a:rPr lang="en-ZA" i="1" dirty="0" smtClean="0"/>
              <a:t> die </a:t>
            </a:r>
            <a:r>
              <a:rPr lang="en-ZA" i="1" dirty="0" err="1" smtClean="0"/>
              <a:t>omgewing</a:t>
            </a:r>
            <a:r>
              <a:rPr lang="en-ZA" i="1" dirty="0" smtClean="0"/>
              <a:t> </a:t>
            </a:r>
            <a:r>
              <a:rPr lang="en-ZA" i="1" dirty="0" err="1" smtClean="0"/>
              <a:t>te</a:t>
            </a:r>
            <a:r>
              <a:rPr lang="en-ZA" i="1" dirty="0" smtClean="0"/>
              <a:t> </a:t>
            </a:r>
            <a:r>
              <a:rPr lang="en-ZA" i="1" dirty="0" err="1" smtClean="0"/>
              <a:t>bewaar</a:t>
            </a:r>
            <a:r>
              <a:rPr lang="en-ZA" i="1" dirty="0" smtClean="0"/>
              <a:t> </a:t>
            </a:r>
            <a:r>
              <a:rPr lang="en-ZA" i="1" dirty="0" err="1" smtClean="0"/>
              <a:t>sodat</a:t>
            </a:r>
            <a:r>
              <a:rPr lang="en-ZA" i="1" dirty="0" smtClean="0"/>
              <a:t> </a:t>
            </a:r>
            <a:r>
              <a:rPr lang="en-ZA" i="1" dirty="0" err="1" smtClean="0"/>
              <a:t>ons</a:t>
            </a:r>
            <a:r>
              <a:rPr lang="en-ZA" i="1" dirty="0" smtClean="0"/>
              <a:t> </a:t>
            </a:r>
            <a:r>
              <a:rPr lang="en-ZA" i="1" dirty="0" err="1" smtClean="0"/>
              <a:t>nie</a:t>
            </a:r>
            <a:r>
              <a:rPr lang="en-ZA" i="1" dirty="0" smtClean="0"/>
              <a:t> net in die </a:t>
            </a:r>
            <a:r>
              <a:rPr lang="en-ZA" i="1" dirty="0" err="1" smtClean="0"/>
              <a:t>behoeftes</a:t>
            </a:r>
            <a:r>
              <a:rPr lang="en-ZA" i="1" dirty="0" smtClean="0"/>
              <a:t> van die </a:t>
            </a:r>
            <a:r>
              <a:rPr lang="en-ZA" i="1" dirty="0" err="1" smtClean="0"/>
              <a:t>huidige</a:t>
            </a:r>
            <a:r>
              <a:rPr lang="en-ZA" i="1" dirty="0" smtClean="0"/>
              <a:t> </a:t>
            </a:r>
            <a:r>
              <a:rPr lang="en-ZA" i="1" dirty="0" err="1" smtClean="0"/>
              <a:t>geslag</a:t>
            </a:r>
            <a:r>
              <a:rPr lang="en-ZA" i="1" dirty="0" smtClean="0"/>
              <a:t> </a:t>
            </a:r>
            <a:r>
              <a:rPr lang="en-ZA" i="1" dirty="0" err="1" smtClean="0"/>
              <a:t>voorsien</a:t>
            </a:r>
            <a:r>
              <a:rPr lang="en-ZA" i="1" dirty="0" smtClean="0"/>
              <a:t> </a:t>
            </a:r>
            <a:r>
              <a:rPr lang="en-ZA" i="1" dirty="0" err="1" smtClean="0"/>
              <a:t>nie</a:t>
            </a:r>
            <a:r>
              <a:rPr lang="en-ZA" i="1" dirty="0" smtClean="0"/>
              <a:t>, maar </a:t>
            </a:r>
            <a:r>
              <a:rPr lang="en-ZA" i="1" dirty="0" err="1" smtClean="0"/>
              <a:t>ook</a:t>
            </a:r>
            <a:r>
              <a:rPr lang="en-ZA" i="1" dirty="0" smtClean="0"/>
              <a:t> </a:t>
            </a:r>
            <a:r>
              <a:rPr lang="en-ZA" i="1" dirty="0" err="1" smtClean="0"/>
              <a:t>vir</a:t>
            </a:r>
            <a:r>
              <a:rPr lang="en-ZA" i="1" dirty="0" smtClean="0"/>
              <a:t> </a:t>
            </a:r>
            <a:r>
              <a:rPr lang="en-ZA" i="1" dirty="0" err="1" smtClean="0"/>
              <a:t>ons</a:t>
            </a:r>
            <a:r>
              <a:rPr lang="en-ZA" i="1" dirty="0" smtClean="0"/>
              <a:t> </a:t>
            </a:r>
            <a:r>
              <a:rPr lang="en-ZA" i="1" dirty="0" err="1" smtClean="0"/>
              <a:t>nageslag</a:t>
            </a:r>
            <a:r>
              <a:rPr lang="en-ZA" i="1" dirty="0" smtClean="0"/>
              <a:t>.</a:t>
            </a:r>
          </a:p>
          <a:p>
            <a:r>
              <a:rPr lang="en-ZA" i="1" dirty="0" smtClean="0"/>
              <a:t>3 </a:t>
            </a:r>
            <a:r>
              <a:rPr lang="en-ZA" i="1" dirty="0" err="1" smtClean="0"/>
              <a:t>pilare</a:t>
            </a:r>
            <a:r>
              <a:rPr lang="en-ZA" i="1" dirty="0" smtClean="0"/>
              <a:t> van </a:t>
            </a:r>
            <a:r>
              <a:rPr lang="en-ZA" i="1" dirty="0" err="1" smtClean="0"/>
              <a:t>ontwikkeling</a:t>
            </a:r>
            <a:r>
              <a:rPr lang="en-ZA" i="1" dirty="0" smtClean="0"/>
              <a:t>:    </a:t>
            </a:r>
            <a:r>
              <a:rPr lang="en-ZA" i="1" dirty="0" err="1" smtClean="0"/>
              <a:t>mens</a:t>
            </a:r>
            <a:r>
              <a:rPr lang="en-ZA" i="1" dirty="0" smtClean="0"/>
              <a:t>, </a:t>
            </a:r>
            <a:r>
              <a:rPr lang="en-ZA" i="1" dirty="0" err="1" smtClean="0"/>
              <a:t>omgewing</a:t>
            </a:r>
            <a:r>
              <a:rPr lang="en-ZA" i="1" dirty="0" smtClean="0"/>
              <a:t> </a:t>
            </a:r>
            <a:r>
              <a:rPr lang="en-ZA" i="1" dirty="0" err="1" smtClean="0"/>
              <a:t>en</a:t>
            </a:r>
            <a:r>
              <a:rPr lang="en-ZA" i="1" dirty="0" smtClean="0"/>
              <a:t> </a:t>
            </a:r>
            <a:r>
              <a:rPr lang="en-ZA" i="1" dirty="0" err="1" smtClean="0"/>
              <a:t>ekonomie</a:t>
            </a:r>
            <a:r>
              <a:rPr lang="en-ZA" i="1" dirty="0" smtClean="0"/>
              <a:t>.</a:t>
            </a:r>
            <a:endParaRPr lang="en-Z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02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659826"/>
            <a:ext cx="8229600" cy="5505479"/>
          </a:xfrm>
        </p:spPr>
        <p:txBody>
          <a:bodyPr/>
          <a:lstStyle/>
          <a:p>
            <a:r>
              <a:rPr lang="en-ZA" dirty="0" err="1" smtClean="0"/>
              <a:t>Moderne</a:t>
            </a:r>
            <a:r>
              <a:rPr lang="en-ZA" dirty="0" smtClean="0"/>
              <a:t> </a:t>
            </a:r>
            <a:r>
              <a:rPr lang="en-ZA" dirty="0" err="1" smtClean="0"/>
              <a:t>definisie</a:t>
            </a:r>
            <a:r>
              <a:rPr lang="en-ZA" dirty="0" smtClean="0"/>
              <a:t> van </a:t>
            </a:r>
            <a:r>
              <a:rPr lang="en-ZA" u="sng" dirty="0" err="1" smtClean="0"/>
              <a:t>volhoubare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</a:t>
            </a:r>
            <a:r>
              <a:rPr lang="en-ZA" dirty="0" smtClean="0"/>
              <a:t>: </a:t>
            </a:r>
            <a:r>
              <a:rPr lang="en-ZA" i="1" dirty="0" err="1" smtClean="0"/>
              <a:t>gesamentlike</a:t>
            </a:r>
            <a:r>
              <a:rPr lang="en-ZA" i="1" dirty="0" smtClean="0"/>
              <a:t> </a:t>
            </a:r>
            <a:r>
              <a:rPr lang="en-ZA" i="1" dirty="0" err="1" smtClean="0"/>
              <a:t>poging</a:t>
            </a:r>
            <a:r>
              <a:rPr lang="en-ZA" i="1" dirty="0" smtClean="0"/>
              <a:t> van </a:t>
            </a:r>
            <a:r>
              <a:rPr lang="en-ZA" i="1" dirty="0" err="1" smtClean="0"/>
              <a:t>beleidmakers</a:t>
            </a:r>
            <a:r>
              <a:rPr lang="en-ZA" i="1" dirty="0" smtClean="0"/>
              <a:t> en die </a:t>
            </a:r>
            <a:r>
              <a:rPr lang="en-ZA" i="1" dirty="0" err="1" smtClean="0"/>
              <a:t>gemeenskap</a:t>
            </a:r>
            <a:r>
              <a:rPr lang="en-ZA" i="1" dirty="0" smtClean="0"/>
              <a:t> </a:t>
            </a:r>
            <a:r>
              <a:rPr lang="en-ZA" i="1" dirty="0" err="1" smtClean="0"/>
              <a:t>om</a:t>
            </a:r>
            <a:r>
              <a:rPr lang="en-ZA" i="1" dirty="0" smtClean="0"/>
              <a:t> die </a:t>
            </a:r>
            <a:r>
              <a:rPr lang="en-ZA" i="1" dirty="0" err="1" smtClean="0"/>
              <a:t>standaard</a:t>
            </a:r>
            <a:r>
              <a:rPr lang="en-ZA" i="1" dirty="0" smtClean="0"/>
              <a:t> van </a:t>
            </a:r>
            <a:r>
              <a:rPr lang="en-ZA" i="1" dirty="0" err="1" smtClean="0"/>
              <a:t>lewe</a:t>
            </a:r>
            <a:r>
              <a:rPr lang="en-ZA" i="1" dirty="0" smtClean="0"/>
              <a:t> en </a:t>
            </a:r>
            <a:r>
              <a:rPr lang="en-ZA" i="1" dirty="0" err="1" smtClean="0"/>
              <a:t>gesondheid</a:t>
            </a:r>
            <a:r>
              <a:rPr lang="en-ZA" i="1" dirty="0" smtClean="0"/>
              <a:t> van </a:t>
            </a:r>
            <a:r>
              <a:rPr lang="en-ZA" i="1" dirty="0" err="1" smtClean="0"/>
              <a:t>spesifieke</a:t>
            </a:r>
            <a:r>
              <a:rPr lang="en-ZA" i="1" dirty="0" smtClean="0"/>
              <a:t> </a:t>
            </a:r>
            <a:r>
              <a:rPr lang="en-ZA" i="1" dirty="0" err="1" smtClean="0"/>
              <a:t>gebied</a:t>
            </a:r>
            <a:r>
              <a:rPr lang="en-ZA" i="1" dirty="0" smtClean="0"/>
              <a:t> </a:t>
            </a:r>
            <a:r>
              <a:rPr lang="en-ZA" i="1" dirty="0" err="1" smtClean="0"/>
              <a:t>te</a:t>
            </a:r>
            <a:r>
              <a:rPr lang="en-ZA" i="1" dirty="0" smtClean="0"/>
              <a:t> </a:t>
            </a:r>
            <a:r>
              <a:rPr lang="en-ZA" i="1" dirty="0" err="1" smtClean="0"/>
              <a:t>bevorder</a:t>
            </a:r>
            <a:r>
              <a:rPr lang="en-ZA" i="1" dirty="0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52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Ekonomiese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van </a:t>
            </a:r>
            <a:r>
              <a:rPr lang="en-ZA" dirty="0" err="1" smtClean="0"/>
              <a:t>ontwikkeling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26668"/>
            <a:ext cx="10394707" cy="3311189"/>
          </a:xfrm>
        </p:spPr>
        <p:txBody>
          <a:bodyPr/>
          <a:lstStyle/>
          <a:p>
            <a:r>
              <a:rPr lang="en-ZA" u="sng" dirty="0" err="1" smtClean="0"/>
              <a:t>Ekonomiese</a:t>
            </a:r>
            <a:r>
              <a:rPr lang="en-ZA" u="sng" dirty="0" smtClean="0"/>
              <a:t> </a:t>
            </a:r>
            <a:r>
              <a:rPr lang="en-ZA" u="sng" dirty="0" err="1" smtClean="0"/>
              <a:t>ontwikkeling</a:t>
            </a:r>
            <a:r>
              <a:rPr lang="en-ZA" dirty="0" smtClean="0"/>
              <a:t>: </a:t>
            </a:r>
            <a:r>
              <a:rPr lang="en-ZA" i="1" dirty="0" smtClean="0"/>
              <a:t>die </a:t>
            </a:r>
            <a:r>
              <a:rPr lang="en-ZA" i="1" dirty="0" err="1" smtClean="0"/>
              <a:t>aanvaarding</a:t>
            </a:r>
            <a:r>
              <a:rPr lang="en-ZA" i="1" dirty="0" smtClean="0"/>
              <a:t> van </a:t>
            </a:r>
            <a:r>
              <a:rPr lang="en-ZA" i="1" dirty="0" err="1" smtClean="0"/>
              <a:t>nuwe</a:t>
            </a:r>
            <a:r>
              <a:rPr lang="en-ZA" i="1" dirty="0" smtClean="0"/>
              <a:t> </a:t>
            </a:r>
            <a:r>
              <a:rPr lang="en-ZA" i="1" dirty="0" err="1" smtClean="0"/>
              <a:t>tegnologie</a:t>
            </a:r>
            <a:r>
              <a:rPr lang="en-ZA" i="1" dirty="0" smtClean="0"/>
              <a:t> en ‘n </a:t>
            </a:r>
            <a:r>
              <a:rPr lang="en-ZA" i="1" dirty="0" err="1" smtClean="0"/>
              <a:t>verandering</a:t>
            </a:r>
            <a:r>
              <a:rPr lang="en-ZA" i="1" dirty="0" smtClean="0"/>
              <a:t> van ‘n </a:t>
            </a:r>
            <a:r>
              <a:rPr lang="en-ZA" i="1" dirty="0" err="1" smtClean="0"/>
              <a:t>ekonomie</a:t>
            </a:r>
            <a:r>
              <a:rPr lang="en-ZA" i="1" dirty="0" smtClean="0"/>
              <a:t> </a:t>
            </a:r>
            <a:r>
              <a:rPr lang="en-ZA" i="1" dirty="0" err="1" smtClean="0"/>
              <a:t>wat</a:t>
            </a:r>
            <a:r>
              <a:rPr lang="en-ZA" i="1" dirty="0" smtClean="0"/>
              <a:t> op </a:t>
            </a:r>
            <a:r>
              <a:rPr lang="en-ZA" i="1" dirty="0" err="1" smtClean="0"/>
              <a:t>landbou</a:t>
            </a:r>
            <a:r>
              <a:rPr lang="en-ZA" i="1" dirty="0" smtClean="0"/>
              <a:t> </a:t>
            </a:r>
            <a:r>
              <a:rPr lang="en-ZA" i="1" dirty="0" err="1" smtClean="0"/>
              <a:t>gegrond</a:t>
            </a:r>
            <a:r>
              <a:rPr lang="en-ZA" i="1" dirty="0" smtClean="0"/>
              <a:t> is </a:t>
            </a:r>
            <a:r>
              <a:rPr lang="en-ZA" i="1" dirty="0" err="1" smtClean="0"/>
              <a:t>na</a:t>
            </a:r>
            <a:r>
              <a:rPr lang="en-ZA" i="1" dirty="0" smtClean="0"/>
              <a:t> </a:t>
            </a:r>
            <a:r>
              <a:rPr lang="en-ZA" i="1" dirty="0" err="1" smtClean="0"/>
              <a:t>een</a:t>
            </a:r>
            <a:r>
              <a:rPr lang="en-ZA" i="1" dirty="0" smtClean="0"/>
              <a:t> </a:t>
            </a:r>
            <a:r>
              <a:rPr lang="en-ZA" i="1" dirty="0" err="1" smtClean="0"/>
              <a:t>wat</a:t>
            </a:r>
            <a:r>
              <a:rPr lang="en-ZA" i="1" dirty="0" smtClean="0"/>
              <a:t> op </a:t>
            </a:r>
            <a:r>
              <a:rPr lang="en-ZA" i="1" dirty="0" err="1" smtClean="0"/>
              <a:t>nuwerhede</a:t>
            </a:r>
            <a:r>
              <a:rPr lang="en-ZA" i="1" dirty="0" smtClean="0"/>
              <a:t> </a:t>
            </a:r>
            <a:r>
              <a:rPr lang="en-ZA" i="1" dirty="0" err="1" smtClean="0"/>
              <a:t>gegrond</a:t>
            </a:r>
            <a:r>
              <a:rPr lang="en-ZA" i="1" dirty="0" smtClean="0"/>
              <a:t> is, </a:t>
            </a:r>
            <a:r>
              <a:rPr lang="en-ZA" i="1" dirty="0" err="1" smtClean="0"/>
              <a:t>asook</a:t>
            </a:r>
            <a:r>
              <a:rPr lang="en-ZA" i="1" dirty="0" smtClean="0"/>
              <a:t> ‘n </a:t>
            </a:r>
            <a:r>
              <a:rPr lang="en-ZA" i="1" dirty="0" err="1" smtClean="0"/>
              <a:t>algemene</a:t>
            </a:r>
            <a:r>
              <a:rPr lang="en-ZA" i="1" dirty="0" smtClean="0"/>
              <a:t> </a:t>
            </a:r>
            <a:r>
              <a:rPr lang="en-ZA" i="1" dirty="0" err="1" smtClean="0"/>
              <a:t>verbetering</a:t>
            </a:r>
            <a:r>
              <a:rPr lang="en-ZA" i="1" dirty="0" smtClean="0"/>
              <a:t> in die </a:t>
            </a:r>
            <a:r>
              <a:rPr lang="en-ZA" i="1" dirty="0" err="1" smtClean="0"/>
              <a:t>lewenspeil</a:t>
            </a:r>
            <a:r>
              <a:rPr lang="en-ZA" i="1" dirty="0" smtClean="0"/>
              <a:t>.</a:t>
            </a:r>
            <a:endParaRPr lang="en-Z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65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3707" y="159005"/>
            <a:ext cx="9774072" cy="5721503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Hoofgedagte</a:t>
            </a:r>
            <a:r>
              <a:rPr lang="en-ZA" sz="2800" dirty="0" smtClean="0"/>
              <a:t> </a:t>
            </a:r>
            <a:r>
              <a:rPr lang="en-ZA" sz="2800" dirty="0" err="1" smtClean="0"/>
              <a:t>agter</a:t>
            </a:r>
            <a:r>
              <a:rPr lang="en-ZA" sz="2800" dirty="0" smtClean="0"/>
              <a:t> </a:t>
            </a:r>
            <a:r>
              <a:rPr lang="en-ZA" sz="2800" dirty="0" err="1" smtClean="0"/>
              <a:t>ekonomiese</a:t>
            </a:r>
            <a:r>
              <a:rPr lang="en-ZA" sz="2800" dirty="0" smtClean="0"/>
              <a:t> </a:t>
            </a:r>
            <a:r>
              <a:rPr lang="en-ZA" sz="2800" dirty="0" err="1" smtClean="0"/>
              <a:t>ontwikkeling</a:t>
            </a:r>
            <a:r>
              <a:rPr lang="en-ZA" sz="2800" dirty="0" smtClean="0"/>
              <a:t>:</a:t>
            </a:r>
          </a:p>
          <a:p>
            <a:pPr lvl="1"/>
            <a:r>
              <a:rPr lang="en-ZA" sz="2400" dirty="0" smtClean="0"/>
              <a:t>Die </a:t>
            </a:r>
            <a:r>
              <a:rPr lang="en-ZA" sz="2400" dirty="0" err="1" smtClean="0"/>
              <a:t>rykdom</a:t>
            </a:r>
            <a:r>
              <a:rPr lang="en-ZA" sz="2400" dirty="0" smtClean="0"/>
              <a:t> van ‘n land </a:t>
            </a:r>
            <a:r>
              <a:rPr lang="en-ZA" sz="2400" dirty="0" err="1" smtClean="0"/>
              <a:t>neem</a:t>
            </a:r>
            <a:r>
              <a:rPr lang="en-ZA" sz="2400" dirty="0" smtClean="0"/>
              <a:t> toe </a:t>
            </a:r>
            <a:r>
              <a:rPr lang="en-ZA" sz="2400" dirty="0" err="1" smtClean="0"/>
              <a:t>vanweë</a:t>
            </a:r>
            <a:r>
              <a:rPr lang="en-ZA" sz="2400" dirty="0" smtClean="0"/>
              <a:t> </a:t>
            </a:r>
            <a:r>
              <a:rPr lang="en-ZA" sz="2400" dirty="0" err="1" smtClean="0"/>
              <a:t>ekonomiese</a:t>
            </a:r>
            <a:r>
              <a:rPr lang="en-ZA" sz="2400" dirty="0" smtClean="0"/>
              <a:t> </a:t>
            </a:r>
            <a:r>
              <a:rPr lang="en-ZA" sz="2400" dirty="0" err="1" smtClean="0"/>
              <a:t>groei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err="1" smtClean="0"/>
              <a:t>Gegrond</a:t>
            </a:r>
            <a:r>
              <a:rPr lang="en-ZA" sz="2400" dirty="0" smtClean="0"/>
              <a:t> op ‘n land se </a:t>
            </a:r>
            <a:r>
              <a:rPr lang="en-ZA" sz="2400" dirty="0" err="1" smtClean="0"/>
              <a:t>groei</a:t>
            </a:r>
            <a:r>
              <a:rPr lang="en-ZA" sz="2400" dirty="0" smtClean="0"/>
              <a:t> in </a:t>
            </a:r>
            <a:r>
              <a:rPr lang="en-ZA" sz="2400" dirty="0" err="1" smtClean="0"/>
              <a:t>rykdom</a:t>
            </a:r>
            <a:r>
              <a:rPr lang="en-ZA" sz="2400" dirty="0" smtClean="0"/>
              <a:t>, </a:t>
            </a:r>
            <a:r>
              <a:rPr lang="en-ZA" sz="2400" dirty="0" err="1" smtClean="0"/>
              <a:t>wat</a:t>
            </a:r>
            <a:r>
              <a:rPr lang="en-ZA" sz="2400" dirty="0" smtClean="0"/>
              <a:t> </a:t>
            </a:r>
            <a:r>
              <a:rPr lang="en-ZA" sz="2400" dirty="0" err="1" smtClean="0"/>
              <a:t>gemeet</a:t>
            </a:r>
            <a:r>
              <a:rPr lang="en-ZA" sz="2400" dirty="0" smtClean="0"/>
              <a:t> word as die BBP of BNP.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70A9-7716-4DF1-8883-7B54100DD900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51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112</TotalTime>
  <Words>1087</Words>
  <Application>Microsoft Office PowerPoint</Application>
  <PresentationFormat>Widescreen</PresentationFormat>
  <Paragraphs>139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Impact</vt:lpstr>
      <vt:lpstr>Main Event</vt:lpstr>
      <vt:lpstr>Ontwikkeling</vt:lpstr>
      <vt:lpstr>Nuwe woorde:</vt:lpstr>
      <vt:lpstr>PowerPoint Presentation</vt:lpstr>
      <vt:lpstr>Betekenis van ontwikkeling:</vt:lpstr>
      <vt:lpstr>Belangrikheidsvlakke:</vt:lpstr>
      <vt:lpstr>Volhoubare ontwikkeling:</vt:lpstr>
      <vt:lpstr>PowerPoint Presentation</vt:lpstr>
      <vt:lpstr>Ekonomiese sy van ontwikkeling:</vt:lpstr>
      <vt:lpstr>PowerPoint Presentation</vt:lpstr>
      <vt:lpstr>Maatskaplike sy van ontwikkeling:</vt:lpstr>
      <vt:lpstr>Huiswerk</vt:lpstr>
      <vt:lpstr>Omgewingsaspek van ontwikkeling</vt:lpstr>
      <vt:lpstr>PowerPoint Presentation</vt:lpstr>
      <vt:lpstr>Huiswerk</vt:lpstr>
      <vt:lpstr>Maniere om ontwikkeling te meet</vt:lpstr>
      <vt:lpstr>1. Geboortekoers</vt:lpstr>
      <vt:lpstr>2. Sterftekoers</vt:lpstr>
      <vt:lpstr>3. Bevolkingsgroei</vt:lpstr>
      <vt:lpstr>Hoe om die bevolkingsgroeikoers te bereken?</vt:lpstr>
      <vt:lpstr>Formule om dit uit te werk:</vt:lpstr>
      <vt:lpstr>Huiswerk:</vt:lpstr>
      <vt:lpstr>4. Bevolkingspiramides</vt:lpstr>
      <vt:lpstr>Bespreking van figuur 12 bl 96</vt:lpstr>
      <vt:lpstr>PowerPoint Presentation</vt:lpstr>
      <vt:lpstr>PowerPoint Presentation</vt:lpstr>
      <vt:lpstr>5. bbp</vt:lpstr>
      <vt:lpstr>6. bnp</vt:lpstr>
      <vt:lpstr>7. Menslike ontwikkelings indeks (MOI)</vt:lpstr>
      <vt:lpstr>PowerPoint Presentation</vt:lpstr>
      <vt:lpstr>PowerPoint Presentation</vt:lpstr>
      <vt:lpstr>Huiswerk: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Ontwikkelingskwessies</dc:title>
  <dc:creator>Ruan Theyse</dc:creator>
  <cp:lastModifiedBy>Ruan Theyse</cp:lastModifiedBy>
  <cp:revision>9</cp:revision>
  <dcterms:created xsi:type="dcterms:W3CDTF">2019-10-16T06:29:02Z</dcterms:created>
  <dcterms:modified xsi:type="dcterms:W3CDTF">2020-04-16T10:42:42Z</dcterms:modified>
</cp:coreProperties>
</file>